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94" r:id="rId2"/>
  </p:sldMasterIdLst>
  <p:notesMasterIdLst>
    <p:notesMasterId r:id="rId85"/>
  </p:notesMasterIdLst>
  <p:handoutMasterIdLst>
    <p:handoutMasterId r:id="rId86"/>
  </p:handoutMasterIdLst>
  <p:sldIdLst>
    <p:sldId id="343" r:id="rId3"/>
    <p:sldId id="329" r:id="rId4"/>
    <p:sldId id="333" r:id="rId5"/>
    <p:sldId id="335" r:id="rId6"/>
    <p:sldId id="337" r:id="rId7"/>
    <p:sldId id="336" r:id="rId8"/>
    <p:sldId id="294" r:id="rId9"/>
    <p:sldId id="307" r:id="rId10"/>
    <p:sldId id="257" r:id="rId11"/>
    <p:sldId id="312" r:id="rId12"/>
    <p:sldId id="313" r:id="rId13"/>
    <p:sldId id="315" r:id="rId14"/>
    <p:sldId id="316" r:id="rId15"/>
    <p:sldId id="318" r:id="rId16"/>
    <p:sldId id="339" r:id="rId17"/>
    <p:sldId id="334" r:id="rId18"/>
    <p:sldId id="319" r:id="rId19"/>
    <p:sldId id="338" r:id="rId20"/>
    <p:sldId id="340" r:id="rId21"/>
    <p:sldId id="341" r:id="rId22"/>
    <p:sldId id="320" r:id="rId23"/>
    <p:sldId id="321" r:id="rId24"/>
    <p:sldId id="322" r:id="rId25"/>
    <p:sldId id="323" r:id="rId26"/>
    <p:sldId id="342" r:id="rId27"/>
    <p:sldId id="325" r:id="rId28"/>
    <p:sldId id="327" r:id="rId29"/>
    <p:sldId id="328" r:id="rId30"/>
    <p:sldId id="324" r:id="rId31"/>
    <p:sldId id="297"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Lst>
  <p:sldSz cx="9144000" cy="5143500" type="screen16x9"/>
  <p:notesSz cx="9926638" cy="6797675"/>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154" algn="ctr" rtl="0" fontAlgn="base">
      <a:spcBef>
        <a:spcPct val="0"/>
      </a:spcBef>
      <a:spcAft>
        <a:spcPct val="0"/>
      </a:spcAft>
      <a:defRPr sz="2400" kern="1200">
        <a:solidFill>
          <a:schemeClr val="tx1"/>
        </a:solidFill>
        <a:latin typeface="Arial" pitchFamily="34" charset="0"/>
        <a:ea typeface="+mn-ea"/>
        <a:cs typeface="+mn-cs"/>
      </a:defRPr>
    </a:lvl2pPr>
    <a:lvl3pPr marL="914309" algn="ctr" rtl="0" fontAlgn="base">
      <a:spcBef>
        <a:spcPct val="0"/>
      </a:spcBef>
      <a:spcAft>
        <a:spcPct val="0"/>
      </a:spcAft>
      <a:defRPr sz="2400" kern="1200">
        <a:solidFill>
          <a:schemeClr val="tx1"/>
        </a:solidFill>
        <a:latin typeface="Arial" pitchFamily="34" charset="0"/>
        <a:ea typeface="+mn-ea"/>
        <a:cs typeface="+mn-cs"/>
      </a:defRPr>
    </a:lvl3pPr>
    <a:lvl4pPr marL="1371463" algn="ctr" rtl="0" fontAlgn="base">
      <a:spcBef>
        <a:spcPct val="0"/>
      </a:spcBef>
      <a:spcAft>
        <a:spcPct val="0"/>
      </a:spcAft>
      <a:defRPr sz="2400" kern="1200">
        <a:solidFill>
          <a:schemeClr val="tx1"/>
        </a:solidFill>
        <a:latin typeface="Arial" pitchFamily="34" charset="0"/>
        <a:ea typeface="+mn-ea"/>
        <a:cs typeface="+mn-cs"/>
      </a:defRPr>
    </a:lvl4pPr>
    <a:lvl5pPr marL="1828617" algn="ctr" rtl="0" fontAlgn="base">
      <a:spcBef>
        <a:spcPct val="0"/>
      </a:spcBef>
      <a:spcAft>
        <a:spcPct val="0"/>
      </a:spcAft>
      <a:defRPr sz="2400" kern="1200">
        <a:solidFill>
          <a:schemeClr val="tx1"/>
        </a:solidFill>
        <a:latin typeface="Arial" pitchFamily="34" charset="0"/>
        <a:ea typeface="+mn-ea"/>
        <a:cs typeface="+mn-cs"/>
      </a:defRPr>
    </a:lvl5pPr>
    <a:lvl6pPr marL="2285771" algn="l" defTabSz="914309" rtl="0" eaLnBrk="1" latinLnBrk="0" hangingPunct="1">
      <a:defRPr sz="2400" kern="1200">
        <a:solidFill>
          <a:schemeClr val="tx1"/>
        </a:solidFill>
        <a:latin typeface="Arial" pitchFamily="34" charset="0"/>
        <a:ea typeface="+mn-ea"/>
        <a:cs typeface="+mn-cs"/>
      </a:defRPr>
    </a:lvl6pPr>
    <a:lvl7pPr marL="2742926" algn="l" defTabSz="914309" rtl="0" eaLnBrk="1" latinLnBrk="0" hangingPunct="1">
      <a:defRPr sz="2400" kern="1200">
        <a:solidFill>
          <a:schemeClr val="tx1"/>
        </a:solidFill>
        <a:latin typeface="Arial" pitchFamily="34" charset="0"/>
        <a:ea typeface="+mn-ea"/>
        <a:cs typeface="+mn-cs"/>
      </a:defRPr>
    </a:lvl7pPr>
    <a:lvl8pPr marL="3200080" algn="l" defTabSz="914309" rtl="0" eaLnBrk="1" latinLnBrk="0" hangingPunct="1">
      <a:defRPr sz="2400" kern="1200">
        <a:solidFill>
          <a:schemeClr val="tx1"/>
        </a:solidFill>
        <a:latin typeface="Arial" pitchFamily="34" charset="0"/>
        <a:ea typeface="+mn-ea"/>
        <a:cs typeface="+mn-cs"/>
      </a:defRPr>
    </a:lvl8pPr>
    <a:lvl9pPr marL="3657234" algn="l" defTabSz="914309"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92D14"/>
    <a:srgbClr val="292929"/>
    <a:srgbClr val="4D4D4D"/>
    <a:srgbClr val="35759D"/>
    <a:srgbClr val="35B19D"/>
    <a:srgbClr val="777777"/>
    <a:srgbClr val="9696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547" autoAdjust="0"/>
    <p:restoredTop sz="95573" autoAdjust="0"/>
  </p:normalViewPr>
  <p:slideViewPr>
    <p:cSldViewPr>
      <p:cViewPr varScale="1">
        <p:scale>
          <a:sx n="112" d="100"/>
          <a:sy n="112" d="100"/>
        </p:scale>
        <p:origin x="-144" y="-8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3" y="0"/>
            <a:ext cx="4301696" cy="339884"/>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5622657" y="0"/>
            <a:ext cx="4301696" cy="339884"/>
          </a:xfrm>
          <a:prstGeom prst="rect">
            <a:avLst/>
          </a:prstGeom>
        </p:spPr>
        <p:txBody>
          <a:bodyPr vert="horz" lIns="91440" tIns="45720" rIns="91440" bIns="45720" rtlCol="0"/>
          <a:lstStyle>
            <a:lvl1pPr algn="r">
              <a:defRPr sz="1200"/>
            </a:lvl1pPr>
          </a:lstStyle>
          <a:p>
            <a:fld id="{ED78B35B-CCF0-4466-AA61-1D22FE6C020A}" type="datetimeFigureOut">
              <a:rPr lang="tr-TR" smtClean="0"/>
              <a:pPr/>
              <a:t>05.12.2018</a:t>
            </a:fld>
            <a:endParaRPr lang="tr-TR"/>
          </a:p>
        </p:txBody>
      </p:sp>
      <p:sp>
        <p:nvSpPr>
          <p:cNvPr id="4" name="3 Altbilgi Yer Tutucusu"/>
          <p:cNvSpPr>
            <a:spLocks noGrp="1"/>
          </p:cNvSpPr>
          <p:nvPr>
            <p:ph type="ftr" sz="quarter" idx="2"/>
          </p:nvPr>
        </p:nvSpPr>
        <p:spPr>
          <a:xfrm>
            <a:off x="3" y="6456702"/>
            <a:ext cx="4301696" cy="339884"/>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5622657" y="6456702"/>
            <a:ext cx="4301696" cy="339884"/>
          </a:xfrm>
          <a:prstGeom prst="rect">
            <a:avLst/>
          </a:prstGeom>
        </p:spPr>
        <p:txBody>
          <a:bodyPr vert="horz" lIns="91440" tIns="45720" rIns="91440" bIns="45720" rtlCol="0" anchor="b"/>
          <a:lstStyle>
            <a:lvl1pPr algn="r">
              <a:defRPr sz="1200"/>
            </a:lvl1pPr>
          </a:lstStyle>
          <a:p>
            <a:fld id="{1F375F1E-A4F9-4CBC-BFCF-368A3BC6FDE0}" type="slidenum">
              <a:rPr lang="tr-TR" smtClean="0"/>
              <a:pPr/>
              <a:t>‹#›</a:t>
            </a:fld>
            <a:endParaRPr lang="tr-TR"/>
          </a:p>
        </p:txBody>
      </p:sp>
    </p:spTree>
    <p:extLst>
      <p:ext uri="{BB962C8B-B14F-4D97-AF65-F5344CB8AC3E}">
        <p14:creationId xmlns:p14="http://schemas.microsoft.com/office/powerpoint/2010/main" xmlns="" val="42829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4" y="0"/>
            <a:ext cx="4301543" cy="339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939" tIns="47969" rIns="95939" bIns="47969" numCol="1" anchor="t" anchorCtr="0" compatLnSpc="1">
            <a:prstTxWarp prst="textNoShape">
              <a:avLst/>
            </a:prstTxWarp>
          </a:bodyPr>
          <a:lstStyle>
            <a:lvl1pPr algn="l">
              <a:defRPr sz="1300" smtClean="0">
                <a:latin typeface="Arial" charset="0"/>
              </a:defRPr>
            </a:lvl1pPr>
          </a:lstStyle>
          <a:p>
            <a:pPr>
              <a:defRPr/>
            </a:pPr>
            <a:endParaRPr lang="en-US"/>
          </a:p>
        </p:txBody>
      </p:sp>
      <p:sp>
        <p:nvSpPr>
          <p:cNvPr id="81923" name="Rectangle 3"/>
          <p:cNvSpPr>
            <a:spLocks noGrp="1" noChangeArrowheads="1"/>
          </p:cNvSpPr>
          <p:nvPr>
            <p:ph type="dt" idx="1"/>
          </p:nvPr>
        </p:nvSpPr>
        <p:spPr bwMode="auto">
          <a:xfrm>
            <a:off x="5622800" y="0"/>
            <a:ext cx="4301543" cy="339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939" tIns="47969" rIns="95939" bIns="47969" numCol="1" anchor="t" anchorCtr="0" compatLnSpc="1">
            <a:prstTxWarp prst="textNoShape">
              <a:avLst/>
            </a:prstTxWarp>
          </a:bodyPr>
          <a:lstStyle>
            <a:lvl1pPr algn="r">
              <a:defRPr sz="1300" smtClean="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697163" y="509588"/>
            <a:ext cx="4532312" cy="2549525"/>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992665" y="3228896"/>
            <a:ext cx="7941310" cy="30589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939" tIns="47969" rIns="95939" bIns="479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4" y="6456612"/>
            <a:ext cx="4301543" cy="339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939" tIns="47969" rIns="95939" bIns="47969" numCol="1" anchor="b" anchorCtr="0" compatLnSpc="1">
            <a:prstTxWarp prst="textNoShape">
              <a:avLst/>
            </a:prstTxWarp>
          </a:bodyPr>
          <a:lstStyle>
            <a:lvl1pPr algn="l">
              <a:defRPr sz="1300" smtClean="0">
                <a:latin typeface="Arial" charset="0"/>
              </a:defRPr>
            </a:lvl1pPr>
          </a:lstStyle>
          <a:p>
            <a:pPr>
              <a:defRPr/>
            </a:pPr>
            <a:endParaRPr lang="en-US"/>
          </a:p>
        </p:txBody>
      </p:sp>
      <p:sp>
        <p:nvSpPr>
          <p:cNvPr id="81927" name="Rectangle 7"/>
          <p:cNvSpPr>
            <a:spLocks noGrp="1" noChangeArrowheads="1"/>
          </p:cNvSpPr>
          <p:nvPr>
            <p:ph type="sldNum" sz="quarter" idx="5"/>
          </p:nvPr>
        </p:nvSpPr>
        <p:spPr bwMode="auto">
          <a:xfrm>
            <a:off x="5622800" y="6456612"/>
            <a:ext cx="4301543" cy="339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939" tIns="47969" rIns="95939" bIns="47969" numCol="1" anchor="b" anchorCtr="0" compatLnSpc="1">
            <a:prstTxWarp prst="textNoShape">
              <a:avLst/>
            </a:prstTxWarp>
          </a:bodyPr>
          <a:lstStyle>
            <a:lvl1pPr algn="r">
              <a:defRPr sz="1300" smtClean="0">
                <a:latin typeface="Arial" charset="0"/>
              </a:defRPr>
            </a:lvl1pPr>
          </a:lstStyle>
          <a:p>
            <a:pPr>
              <a:defRPr/>
            </a:pPr>
            <a:fld id="{D312D715-EA14-47AB-9A4D-54648B0098EC}" type="slidenum">
              <a:rPr lang="en-US"/>
              <a:pPr>
                <a:defRPr/>
              </a:pPr>
              <a:t>‹#›</a:t>
            </a:fld>
            <a:endParaRPr lang="en-US"/>
          </a:p>
        </p:txBody>
      </p:sp>
    </p:spTree>
    <p:extLst>
      <p:ext uri="{BB962C8B-B14F-4D97-AF65-F5344CB8AC3E}">
        <p14:creationId xmlns:p14="http://schemas.microsoft.com/office/powerpoint/2010/main" xmlns="" val="1634928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54" algn="l" rtl="0" eaLnBrk="0" fontAlgn="base" hangingPunct="0">
      <a:spcBef>
        <a:spcPct val="30000"/>
      </a:spcBef>
      <a:spcAft>
        <a:spcPct val="0"/>
      </a:spcAft>
      <a:defRPr sz="1200" kern="1200">
        <a:solidFill>
          <a:schemeClr val="tx1"/>
        </a:solidFill>
        <a:latin typeface="Arial" charset="0"/>
        <a:ea typeface="+mn-ea"/>
        <a:cs typeface="+mn-cs"/>
      </a:defRPr>
    </a:lvl2pPr>
    <a:lvl3pPr marL="914309" algn="l" rtl="0" eaLnBrk="0" fontAlgn="base" hangingPunct="0">
      <a:spcBef>
        <a:spcPct val="30000"/>
      </a:spcBef>
      <a:spcAft>
        <a:spcPct val="0"/>
      </a:spcAft>
      <a:defRPr sz="1200" kern="1200">
        <a:solidFill>
          <a:schemeClr val="tx1"/>
        </a:solidFill>
        <a:latin typeface="Arial" charset="0"/>
        <a:ea typeface="+mn-ea"/>
        <a:cs typeface="+mn-cs"/>
      </a:defRPr>
    </a:lvl3pPr>
    <a:lvl4pPr marL="1371463" algn="l" rtl="0" eaLnBrk="0" fontAlgn="base" hangingPunct="0">
      <a:spcBef>
        <a:spcPct val="30000"/>
      </a:spcBef>
      <a:spcAft>
        <a:spcPct val="0"/>
      </a:spcAft>
      <a:defRPr sz="1200" kern="1200">
        <a:solidFill>
          <a:schemeClr val="tx1"/>
        </a:solidFill>
        <a:latin typeface="Arial" charset="0"/>
        <a:ea typeface="+mn-ea"/>
        <a:cs typeface="+mn-cs"/>
      </a:defRPr>
    </a:lvl4pPr>
    <a:lvl5pPr marL="1828617" algn="l" rtl="0" eaLnBrk="0" fontAlgn="base" hangingPunct="0">
      <a:spcBef>
        <a:spcPct val="30000"/>
      </a:spcBef>
      <a:spcAft>
        <a:spcPct val="0"/>
      </a:spcAft>
      <a:defRPr sz="1200" kern="1200">
        <a:solidFill>
          <a:schemeClr val="tx1"/>
        </a:solidFill>
        <a:latin typeface="Arial" charset="0"/>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19BC7CDC-4601-490B-88AC-18A5139AEC42}" type="slidenum">
              <a:rPr lang="en-US">
                <a:latin typeface="Arial" pitchFamily="34" charset="0"/>
              </a:rPr>
              <a:pPr/>
              <a:t>2</a:t>
            </a:fld>
            <a:endParaRPr lang="en-US">
              <a:latin typeface="Arial" pitchFamily="34" charset="0"/>
            </a:endParaRPr>
          </a:p>
        </p:txBody>
      </p:sp>
      <p:sp>
        <p:nvSpPr>
          <p:cNvPr id="6147" name="Rectangle 2"/>
          <p:cNvSpPr>
            <a:spLocks noGrp="1" noRot="1" noChangeAspect="1" noChangeArrowheads="1" noTextEdit="1"/>
          </p:cNvSpPr>
          <p:nvPr>
            <p:ph type="sldImg"/>
          </p:nvPr>
        </p:nvSpPr>
        <p:spPr>
          <a:xfrm>
            <a:off x="2697163" y="509588"/>
            <a:ext cx="4532312" cy="2549525"/>
          </a:xfrm>
          <a:ln/>
        </p:spPr>
      </p:sp>
      <p:sp>
        <p:nvSpPr>
          <p:cNvPr id="6148"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15</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16</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17</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18</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19</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20</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21</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22</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23</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24</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7</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25</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26</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27</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28</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29</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19BC7CDC-4601-490B-88AC-18A5139AEC42}" type="slidenum">
              <a:rPr lang="en-US">
                <a:latin typeface="Arial" pitchFamily="34" charset="0"/>
              </a:rPr>
              <a:pPr/>
              <a:t>30</a:t>
            </a:fld>
            <a:endParaRPr lang="en-US">
              <a:latin typeface="Arial" pitchFamily="34" charset="0"/>
            </a:endParaRPr>
          </a:p>
        </p:txBody>
      </p:sp>
      <p:sp>
        <p:nvSpPr>
          <p:cNvPr id="6147" name="Rectangle 2"/>
          <p:cNvSpPr>
            <a:spLocks noGrp="1" noRot="1" noChangeAspect="1" noChangeArrowheads="1" noTextEdit="1"/>
          </p:cNvSpPr>
          <p:nvPr>
            <p:ph type="sldImg"/>
          </p:nvPr>
        </p:nvSpPr>
        <p:spPr>
          <a:xfrm>
            <a:off x="2697163" y="509588"/>
            <a:ext cx="4532312" cy="2549525"/>
          </a:xfrm>
          <a:ln/>
        </p:spPr>
      </p:sp>
      <p:sp>
        <p:nvSpPr>
          <p:cNvPr id="6148"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8</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9</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10</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11</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12</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13</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06A4EDE-0BC3-40B3-ABE1-D3C632DF256B}" type="slidenum">
              <a:rPr lang="en-US">
                <a:latin typeface="Arial" pitchFamily="34" charset="0"/>
              </a:rPr>
              <a:pPr/>
              <a:t>14</a:t>
            </a:fld>
            <a:endParaRPr lang="en-US">
              <a:latin typeface="Arial" pitchFamily="34" charset="0"/>
            </a:endParaRPr>
          </a:p>
        </p:txBody>
      </p:sp>
      <p:sp>
        <p:nvSpPr>
          <p:cNvPr id="7171" name="Rectangle 2"/>
          <p:cNvSpPr>
            <a:spLocks noGrp="1" noRot="1" noChangeAspect="1" noChangeArrowheads="1" noTextEdit="1"/>
          </p:cNvSpPr>
          <p:nvPr>
            <p:ph type="sldImg"/>
          </p:nvPr>
        </p:nvSpPr>
        <p:spPr>
          <a:xfrm>
            <a:off x="2697163" y="509588"/>
            <a:ext cx="4532312" cy="2549525"/>
          </a:xfrm>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4000500"/>
            <a:ext cx="7772400" cy="528638"/>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tr-TR" noProof="0" smtClean="0"/>
              <a:t>Asıl başlık stili için tıklatın</a:t>
            </a:r>
            <a:endParaRPr lang="en-US" noProof="0" smtClean="0"/>
          </a:p>
        </p:txBody>
      </p:sp>
      <p:sp>
        <p:nvSpPr>
          <p:cNvPr id="3075" name="Rectangle 3"/>
          <p:cNvSpPr>
            <a:spLocks noGrp="1" noChangeArrowheads="1"/>
          </p:cNvSpPr>
          <p:nvPr>
            <p:ph type="subTitle" idx="1"/>
          </p:nvPr>
        </p:nvSpPr>
        <p:spPr>
          <a:xfrm>
            <a:off x="990600" y="4400550"/>
            <a:ext cx="7772400" cy="40005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tr-TR" noProof="0" smtClean="0"/>
              <a:t>Asıl alt başlık stilini düzenlemek için tıklatın</a:t>
            </a:r>
            <a:endParaRPr 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63228"/>
            <a:ext cx="1828800" cy="3908822"/>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914400" y="1063228"/>
            <a:ext cx="5334000" cy="390882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3" name="bk object 16"/>
          <p:cNvSpPr/>
          <p:nvPr/>
        </p:nvSpPr>
        <p:spPr>
          <a:xfrm>
            <a:off x="4235053" y="3830243"/>
            <a:ext cx="966788" cy="54769"/>
          </a:xfrm>
          <a:prstGeom prst="rect">
            <a:avLst/>
          </a:prstGeom>
          <a:blipFill>
            <a:blip r:embed="rId2" cstate="print"/>
            <a:stretch>
              <a:fillRect/>
            </a:stretch>
          </a:blipFill>
        </p:spPr>
        <p:txBody>
          <a:bodyPr lIns="0" tIns="0" rIns="0" bIns="0"/>
          <a:lstStyle/>
          <a:p>
            <a:pPr fontAlgn="auto">
              <a:spcBef>
                <a:spcPts val="0"/>
              </a:spcBef>
              <a:spcAft>
                <a:spcPts val="0"/>
              </a:spcAft>
              <a:defRPr/>
            </a:pPr>
            <a:endParaRPr sz="1400" dirty="0">
              <a:latin typeface="+mn-lt"/>
              <a:cs typeface="+mn-cs"/>
            </a:endParaRPr>
          </a:p>
        </p:txBody>
      </p:sp>
      <p:sp>
        <p:nvSpPr>
          <p:cNvPr id="4" name="bk object 17"/>
          <p:cNvSpPr/>
          <p:nvPr/>
        </p:nvSpPr>
        <p:spPr>
          <a:xfrm>
            <a:off x="2463405" y="1415654"/>
            <a:ext cx="3964781" cy="2408634"/>
          </a:xfrm>
          <a:prstGeom prst="rect">
            <a:avLst/>
          </a:prstGeom>
          <a:blipFill>
            <a:blip r:embed="rId3" cstate="print"/>
            <a:stretch>
              <a:fillRect/>
            </a:stretch>
          </a:blipFill>
        </p:spPr>
        <p:txBody>
          <a:bodyPr lIns="0" tIns="0" rIns="0" bIns="0"/>
          <a:lstStyle/>
          <a:p>
            <a:pPr fontAlgn="auto">
              <a:spcBef>
                <a:spcPts val="0"/>
              </a:spcBef>
              <a:spcAft>
                <a:spcPts val="0"/>
              </a:spcAft>
              <a:defRPr/>
            </a:pPr>
            <a:endParaRPr sz="1400" dirty="0">
              <a:latin typeface="+mn-lt"/>
              <a:cs typeface="+mn-cs"/>
            </a:endParaRPr>
          </a:p>
        </p:txBody>
      </p:sp>
      <p:sp>
        <p:nvSpPr>
          <p:cNvPr id="5" name="bk object 18"/>
          <p:cNvSpPr/>
          <p:nvPr/>
        </p:nvSpPr>
        <p:spPr>
          <a:xfrm>
            <a:off x="4641058" y="1339454"/>
            <a:ext cx="23813" cy="19050"/>
          </a:xfrm>
          <a:custGeom>
            <a:avLst/>
            <a:gdLst/>
            <a:ahLst/>
            <a:cxnLst/>
            <a:rect l="l" t="t" r="r" b="b"/>
            <a:pathLst>
              <a:path w="24129" h="33019">
                <a:moveTo>
                  <a:pt x="9690" y="0"/>
                </a:moveTo>
                <a:lnTo>
                  <a:pt x="0" y="12344"/>
                </a:lnTo>
                <a:lnTo>
                  <a:pt x="3619" y="16306"/>
                </a:lnTo>
                <a:lnTo>
                  <a:pt x="4191" y="17005"/>
                </a:lnTo>
                <a:lnTo>
                  <a:pt x="15925" y="32880"/>
                </a:lnTo>
                <a:lnTo>
                  <a:pt x="19735" y="28651"/>
                </a:lnTo>
                <a:lnTo>
                  <a:pt x="10287" y="20167"/>
                </a:lnTo>
                <a:lnTo>
                  <a:pt x="11341" y="18948"/>
                </a:lnTo>
                <a:lnTo>
                  <a:pt x="7048" y="13893"/>
                </a:lnTo>
                <a:lnTo>
                  <a:pt x="8207" y="12344"/>
                </a:lnTo>
                <a:lnTo>
                  <a:pt x="8318" y="12039"/>
                </a:lnTo>
                <a:lnTo>
                  <a:pt x="8683" y="11707"/>
                </a:lnTo>
                <a:lnTo>
                  <a:pt x="10858" y="8801"/>
                </a:lnTo>
                <a:lnTo>
                  <a:pt x="11884" y="8801"/>
                </a:lnTo>
                <a:lnTo>
                  <a:pt x="13017" y="7772"/>
                </a:lnTo>
                <a:lnTo>
                  <a:pt x="19446" y="7772"/>
                </a:lnTo>
                <a:lnTo>
                  <a:pt x="19329" y="7607"/>
                </a:lnTo>
                <a:lnTo>
                  <a:pt x="17170" y="5613"/>
                </a:lnTo>
                <a:lnTo>
                  <a:pt x="9690" y="0"/>
                </a:lnTo>
                <a:close/>
              </a:path>
              <a:path w="24129" h="33019">
                <a:moveTo>
                  <a:pt x="19446" y="7772"/>
                </a:moveTo>
                <a:lnTo>
                  <a:pt x="13017" y="7772"/>
                </a:lnTo>
                <a:lnTo>
                  <a:pt x="15405" y="10350"/>
                </a:lnTo>
                <a:lnTo>
                  <a:pt x="16383" y="13411"/>
                </a:lnTo>
                <a:lnTo>
                  <a:pt x="17266" y="17322"/>
                </a:lnTo>
                <a:lnTo>
                  <a:pt x="17411" y="17881"/>
                </a:lnTo>
                <a:lnTo>
                  <a:pt x="17614" y="18173"/>
                </a:lnTo>
                <a:lnTo>
                  <a:pt x="18707" y="19253"/>
                </a:lnTo>
                <a:lnTo>
                  <a:pt x="15011" y="24409"/>
                </a:lnTo>
                <a:lnTo>
                  <a:pt x="19735" y="28651"/>
                </a:lnTo>
                <a:lnTo>
                  <a:pt x="22212" y="25920"/>
                </a:lnTo>
                <a:lnTo>
                  <a:pt x="23964" y="22377"/>
                </a:lnTo>
                <a:lnTo>
                  <a:pt x="23914" y="15227"/>
                </a:lnTo>
                <a:lnTo>
                  <a:pt x="22689" y="12344"/>
                </a:lnTo>
                <a:lnTo>
                  <a:pt x="19446" y="7772"/>
                </a:lnTo>
                <a:close/>
              </a:path>
              <a:path w="24129" h="33019">
                <a:moveTo>
                  <a:pt x="8392" y="12097"/>
                </a:moveTo>
                <a:lnTo>
                  <a:pt x="7048" y="13893"/>
                </a:lnTo>
                <a:lnTo>
                  <a:pt x="8851" y="15227"/>
                </a:lnTo>
                <a:lnTo>
                  <a:pt x="10058" y="16471"/>
                </a:lnTo>
                <a:lnTo>
                  <a:pt x="10655" y="17322"/>
                </a:lnTo>
                <a:lnTo>
                  <a:pt x="11252" y="18567"/>
                </a:lnTo>
                <a:lnTo>
                  <a:pt x="11341" y="18948"/>
                </a:lnTo>
                <a:lnTo>
                  <a:pt x="10287" y="20167"/>
                </a:lnTo>
                <a:lnTo>
                  <a:pt x="15011" y="24409"/>
                </a:lnTo>
                <a:lnTo>
                  <a:pt x="18707" y="19253"/>
                </a:lnTo>
                <a:lnTo>
                  <a:pt x="17614" y="18173"/>
                </a:lnTo>
                <a:lnTo>
                  <a:pt x="17411" y="17881"/>
                </a:lnTo>
                <a:lnTo>
                  <a:pt x="16956" y="15963"/>
                </a:lnTo>
                <a:lnTo>
                  <a:pt x="13296" y="15963"/>
                </a:lnTo>
                <a:lnTo>
                  <a:pt x="8392" y="12097"/>
                </a:lnTo>
                <a:close/>
              </a:path>
              <a:path w="24129" h="33019">
                <a:moveTo>
                  <a:pt x="11408" y="9233"/>
                </a:moveTo>
                <a:lnTo>
                  <a:pt x="8683" y="11707"/>
                </a:lnTo>
                <a:lnTo>
                  <a:pt x="8392" y="12097"/>
                </a:lnTo>
                <a:lnTo>
                  <a:pt x="13296" y="15963"/>
                </a:lnTo>
                <a:lnTo>
                  <a:pt x="15849" y="12725"/>
                </a:lnTo>
                <a:lnTo>
                  <a:pt x="11408" y="9233"/>
                </a:lnTo>
                <a:close/>
              </a:path>
              <a:path w="24129" h="33019">
                <a:moveTo>
                  <a:pt x="13017" y="7772"/>
                </a:moveTo>
                <a:lnTo>
                  <a:pt x="11408" y="9233"/>
                </a:lnTo>
                <a:lnTo>
                  <a:pt x="15849" y="12725"/>
                </a:lnTo>
                <a:lnTo>
                  <a:pt x="13296" y="15963"/>
                </a:lnTo>
                <a:lnTo>
                  <a:pt x="16956" y="15963"/>
                </a:lnTo>
                <a:lnTo>
                  <a:pt x="16383" y="13411"/>
                </a:lnTo>
                <a:lnTo>
                  <a:pt x="15405" y="10350"/>
                </a:lnTo>
                <a:lnTo>
                  <a:pt x="13017" y="7772"/>
                </a:lnTo>
                <a:close/>
              </a:path>
              <a:path w="24129" h="33019">
                <a:moveTo>
                  <a:pt x="8683" y="11707"/>
                </a:moveTo>
                <a:lnTo>
                  <a:pt x="8318" y="12039"/>
                </a:lnTo>
                <a:lnTo>
                  <a:pt x="8683" y="11707"/>
                </a:lnTo>
                <a:close/>
              </a:path>
              <a:path w="24129" h="33019">
                <a:moveTo>
                  <a:pt x="10858" y="8801"/>
                </a:moveTo>
                <a:lnTo>
                  <a:pt x="8683" y="11707"/>
                </a:lnTo>
                <a:lnTo>
                  <a:pt x="11408" y="9233"/>
                </a:lnTo>
                <a:lnTo>
                  <a:pt x="10858" y="8801"/>
                </a:lnTo>
                <a:close/>
              </a:path>
              <a:path w="24129" h="33019">
                <a:moveTo>
                  <a:pt x="11884" y="8801"/>
                </a:moveTo>
                <a:lnTo>
                  <a:pt x="10858" y="8801"/>
                </a:lnTo>
                <a:lnTo>
                  <a:pt x="11408" y="9233"/>
                </a:lnTo>
                <a:lnTo>
                  <a:pt x="11884" y="8801"/>
                </a:lnTo>
                <a:close/>
              </a:path>
            </a:pathLst>
          </a:custGeom>
          <a:solidFill>
            <a:srgbClr val="C7C8CA">
              <a:alpha val="50000"/>
            </a:srgbClr>
          </a:solidFill>
        </p:spPr>
        <p:txBody>
          <a:bodyPr lIns="0" tIns="0" rIns="0" bIns="0"/>
          <a:lstStyle/>
          <a:p>
            <a:pPr fontAlgn="auto">
              <a:spcBef>
                <a:spcPts val="0"/>
              </a:spcBef>
              <a:spcAft>
                <a:spcPts val="0"/>
              </a:spcAft>
              <a:defRPr/>
            </a:pPr>
            <a:endParaRPr sz="1400" dirty="0">
              <a:latin typeface="+mn-lt"/>
              <a:cs typeface="+mn-cs"/>
            </a:endParaRPr>
          </a:p>
        </p:txBody>
      </p:sp>
      <p:sp>
        <p:nvSpPr>
          <p:cNvPr id="6" name="bk object 19"/>
          <p:cNvSpPr/>
          <p:nvPr/>
        </p:nvSpPr>
        <p:spPr>
          <a:xfrm>
            <a:off x="2258618" y="2009775"/>
            <a:ext cx="23813" cy="15479"/>
          </a:xfrm>
          <a:custGeom>
            <a:avLst/>
            <a:gdLst/>
            <a:ahLst/>
            <a:cxnLst/>
            <a:rect l="l" t="t" r="r" b="b"/>
            <a:pathLst>
              <a:path w="24130" h="27304">
                <a:moveTo>
                  <a:pt x="7378" y="14058"/>
                </a:moveTo>
                <a:lnTo>
                  <a:pt x="3848" y="17157"/>
                </a:lnTo>
                <a:lnTo>
                  <a:pt x="4940" y="18402"/>
                </a:lnTo>
                <a:lnTo>
                  <a:pt x="5956" y="19608"/>
                </a:lnTo>
                <a:lnTo>
                  <a:pt x="11709" y="26949"/>
                </a:lnTo>
                <a:lnTo>
                  <a:pt x="17614" y="20180"/>
                </a:lnTo>
                <a:lnTo>
                  <a:pt x="18745" y="19024"/>
                </a:lnTo>
                <a:lnTo>
                  <a:pt x="19953" y="17691"/>
                </a:lnTo>
                <a:lnTo>
                  <a:pt x="10502" y="17691"/>
                </a:lnTo>
                <a:lnTo>
                  <a:pt x="9242" y="16279"/>
                </a:lnTo>
                <a:lnTo>
                  <a:pt x="8064" y="14897"/>
                </a:lnTo>
                <a:lnTo>
                  <a:pt x="7378" y="14058"/>
                </a:lnTo>
                <a:close/>
              </a:path>
              <a:path w="24130" h="27304">
                <a:moveTo>
                  <a:pt x="7994" y="13518"/>
                </a:moveTo>
                <a:lnTo>
                  <a:pt x="7378" y="14058"/>
                </a:lnTo>
                <a:lnTo>
                  <a:pt x="8064" y="14897"/>
                </a:lnTo>
                <a:lnTo>
                  <a:pt x="9603" y="16686"/>
                </a:lnTo>
                <a:lnTo>
                  <a:pt x="10502" y="17691"/>
                </a:lnTo>
                <a:lnTo>
                  <a:pt x="11625" y="16686"/>
                </a:lnTo>
                <a:lnTo>
                  <a:pt x="7994" y="13518"/>
                </a:lnTo>
                <a:close/>
              </a:path>
              <a:path w="24130" h="27304">
                <a:moveTo>
                  <a:pt x="11625" y="16686"/>
                </a:moveTo>
                <a:lnTo>
                  <a:pt x="10502" y="17691"/>
                </a:lnTo>
                <a:lnTo>
                  <a:pt x="19953" y="17691"/>
                </a:lnTo>
                <a:lnTo>
                  <a:pt x="20253" y="17360"/>
                </a:lnTo>
                <a:lnTo>
                  <a:pt x="13208" y="17360"/>
                </a:lnTo>
                <a:lnTo>
                  <a:pt x="12823" y="16992"/>
                </a:lnTo>
                <a:lnTo>
                  <a:pt x="11976" y="16992"/>
                </a:lnTo>
                <a:lnTo>
                  <a:pt x="11625" y="16686"/>
                </a:lnTo>
                <a:close/>
              </a:path>
              <a:path w="24130" h="27304">
                <a:moveTo>
                  <a:pt x="16139" y="13729"/>
                </a:moveTo>
                <a:lnTo>
                  <a:pt x="12442" y="16627"/>
                </a:lnTo>
                <a:lnTo>
                  <a:pt x="13208" y="17360"/>
                </a:lnTo>
                <a:lnTo>
                  <a:pt x="14439" y="16065"/>
                </a:lnTo>
                <a:lnTo>
                  <a:pt x="15430" y="14897"/>
                </a:lnTo>
                <a:lnTo>
                  <a:pt x="16370" y="13957"/>
                </a:lnTo>
                <a:lnTo>
                  <a:pt x="16139" y="13729"/>
                </a:lnTo>
                <a:close/>
              </a:path>
              <a:path w="24130" h="27304">
                <a:moveTo>
                  <a:pt x="19574" y="8775"/>
                </a:moveTo>
                <a:lnTo>
                  <a:pt x="13398" y="8775"/>
                </a:lnTo>
                <a:lnTo>
                  <a:pt x="14702" y="10259"/>
                </a:lnTo>
                <a:lnTo>
                  <a:pt x="16967" y="13081"/>
                </a:lnTo>
                <a:lnTo>
                  <a:pt x="16139" y="13729"/>
                </a:lnTo>
                <a:lnTo>
                  <a:pt x="16370" y="13957"/>
                </a:lnTo>
                <a:lnTo>
                  <a:pt x="15430" y="14897"/>
                </a:lnTo>
                <a:lnTo>
                  <a:pt x="14439" y="16065"/>
                </a:lnTo>
                <a:lnTo>
                  <a:pt x="13208" y="17360"/>
                </a:lnTo>
                <a:lnTo>
                  <a:pt x="20253" y="17360"/>
                </a:lnTo>
                <a:lnTo>
                  <a:pt x="23736" y="13518"/>
                </a:lnTo>
                <a:lnTo>
                  <a:pt x="19574" y="8775"/>
                </a:lnTo>
                <a:close/>
              </a:path>
              <a:path w="24130" h="27304">
                <a:moveTo>
                  <a:pt x="12319" y="0"/>
                </a:moveTo>
                <a:lnTo>
                  <a:pt x="5994" y="6388"/>
                </a:lnTo>
                <a:lnTo>
                  <a:pt x="4940" y="7632"/>
                </a:lnTo>
                <a:lnTo>
                  <a:pt x="0" y="12788"/>
                </a:lnTo>
                <a:lnTo>
                  <a:pt x="3848" y="17157"/>
                </a:lnTo>
                <a:lnTo>
                  <a:pt x="7378" y="14058"/>
                </a:lnTo>
                <a:lnTo>
                  <a:pt x="6936" y="13518"/>
                </a:lnTo>
                <a:lnTo>
                  <a:pt x="7439" y="13081"/>
                </a:lnTo>
                <a:lnTo>
                  <a:pt x="7188" y="12814"/>
                </a:lnTo>
                <a:lnTo>
                  <a:pt x="8382" y="11455"/>
                </a:lnTo>
                <a:lnTo>
                  <a:pt x="9928" y="9830"/>
                </a:lnTo>
                <a:lnTo>
                  <a:pt x="10515" y="9182"/>
                </a:lnTo>
                <a:lnTo>
                  <a:pt x="12935" y="9182"/>
                </a:lnTo>
                <a:lnTo>
                  <a:pt x="13398" y="8775"/>
                </a:lnTo>
                <a:lnTo>
                  <a:pt x="19574" y="8775"/>
                </a:lnTo>
                <a:lnTo>
                  <a:pt x="18935" y="8064"/>
                </a:lnTo>
                <a:lnTo>
                  <a:pt x="17805" y="6743"/>
                </a:lnTo>
                <a:lnTo>
                  <a:pt x="12319" y="0"/>
                </a:lnTo>
                <a:close/>
              </a:path>
              <a:path w="24130" h="27304">
                <a:moveTo>
                  <a:pt x="12079" y="16279"/>
                </a:moveTo>
                <a:lnTo>
                  <a:pt x="11625" y="16686"/>
                </a:lnTo>
                <a:lnTo>
                  <a:pt x="11976" y="16992"/>
                </a:lnTo>
                <a:lnTo>
                  <a:pt x="12442" y="16627"/>
                </a:lnTo>
                <a:lnTo>
                  <a:pt x="12079" y="16279"/>
                </a:lnTo>
                <a:close/>
              </a:path>
              <a:path w="24130" h="27304">
                <a:moveTo>
                  <a:pt x="12442" y="16627"/>
                </a:moveTo>
                <a:lnTo>
                  <a:pt x="11976" y="16992"/>
                </a:lnTo>
                <a:lnTo>
                  <a:pt x="12823" y="16992"/>
                </a:lnTo>
                <a:lnTo>
                  <a:pt x="12442" y="16627"/>
                </a:lnTo>
                <a:close/>
              </a:path>
              <a:path w="24130" h="27304">
                <a:moveTo>
                  <a:pt x="8623" y="12966"/>
                </a:moveTo>
                <a:lnTo>
                  <a:pt x="7994" y="13518"/>
                </a:lnTo>
                <a:lnTo>
                  <a:pt x="11625" y="16686"/>
                </a:lnTo>
                <a:lnTo>
                  <a:pt x="12079" y="16279"/>
                </a:lnTo>
                <a:lnTo>
                  <a:pt x="8623" y="12966"/>
                </a:lnTo>
                <a:close/>
              </a:path>
              <a:path w="24130" h="27304">
                <a:moveTo>
                  <a:pt x="12196" y="9830"/>
                </a:moveTo>
                <a:lnTo>
                  <a:pt x="11708" y="10259"/>
                </a:lnTo>
                <a:lnTo>
                  <a:pt x="15240" y="13449"/>
                </a:lnTo>
                <a:lnTo>
                  <a:pt x="12079" y="16279"/>
                </a:lnTo>
                <a:lnTo>
                  <a:pt x="12442" y="16627"/>
                </a:lnTo>
                <a:lnTo>
                  <a:pt x="16139" y="13729"/>
                </a:lnTo>
                <a:lnTo>
                  <a:pt x="12196" y="9830"/>
                </a:lnTo>
                <a:close/>
              </a:path>
              <a:path w="24130" h="27304">
                <a:moveTo>
                  <a:pt x="11708" y="10259"/>
                </a:moveTo>
                <a:lnTo>
                  <a:pt x="8825" y="12788"/>
                </a:lnTo>
                <a:lnTo>
                  <a:pt x="8742" y="13081"/>
                </a:lnTo>
                <a:lnTo>
                  <a:pt x="12079" y="16279"/>
                </a:lnTo>
                <a:lnTo>
                  <a:pt x="15240" y="13449"/>
                </a:lnTo>
                <a:lnTo>
                  <a:pt x="11708" y="10259"/>
                </a:lnTo>
                <a:close/>
              </a:path>
              <a:path w="24130" h="27304">
                <a:moveTo>
                  <a:pt x="7467" y="13058"/>
                </a:moveTo>
                <a:lnTo>
                  <a:pt x="6984" y="13449"/>
                </a:lnTo>
                <a:lnTo>
                  <a:pt x="7378" y="14058"/>
                </a:lnTo>
                <a:lnTo>
                  <a:pt x="7994" y="13518"/>
                </a:lnTo>
                <a:lnTo>
                  <a:pt x="7467" y="13058"/>
                </a:lnTo>
                <a:close/>
              </a:path>
              <a:path w="24130" h="27304">
                <a:moveTo>
                  <a:pt x="13398" y="8775"/>
                </a:moveTo>
                <a:lnTo>
                  <a:pt x="12196" y="9830"/>
                </a:lnTo>
                <a:lnTo>
                  <a:pt x="16139" y="13729"/>
                </a:lnTo>
                <a:lnTo>
                  <a:pt x="16967" y="13081"/>
                </a:lnTo>
                <a:lnTo>
                  <a:pt x="14643" y="10185"/>
                </a:lnTo>
                <a:lnTo>
                  <a:pt x="13398" y="8775"/>
                </a:lnTo>
                <a:close/>
              </a:path>
              <a:path w="24130" h="27304">
                <a:moveTo>
                  <a:pt x="11337" y="9924"/>
                </a:moveTo>
                <a:lnTo>
                  <a:pt x="7580" y="12966"/>
                </a:lnTo>
                <a:lnTo>
                  <a:pt x="7994" y="13518"/>
                </a:lnTo>
                <a:lnTo>
                  <a:pt x="11708" y="10259"/>
                </a:lnTo>
                <a:lnTo>
                  <a:pt x="11337" y="9924"/>
                </a:lnTo>
                <a:close/>
              </a:path>
              <a:path w="24130" h="27304">
                <a:moveTo>
                  <a:pt x="10515" y="9182"/>
                </a:moveTo>
                <a:lnTo>
                  <a:pt x="9540" y="10259"/>
                </a:lnTo>
                <a:lnTo>
                  <a:pt x="8382" y="11455"/>
                </a:lnTo>
                <a:lnTo>
                  <a:pt x="7188" y="12814"/>
                </a:lnTo>
                <a:lnTo>
                  <a:pt x="7467" y="13058"/>
                </a:lnTo>
                <a:lnTo>
                  <a:pt x="11337" y="9924"/>
                </a:lnTo>
                <a:lnTo>
                  <a:pt x="10515" y="9182"/>
                </a:lnTo>
                <a:close/>
              </a:path>
              <a:path w="24130" h="27304">
                <a:moveTo>
                  <a:pt x="11861" y="9499"/>
                </a:moveTo>
                <a:lnTo>
                  <a:pt x="11337" y="9924"/>
                </a:lnTo>
                <a:lnTo>
                  <a:pt x="11708" y="10259"/>
                </a:lnTo>
                <a:lnTo>
                  <a:pt x="12196" y="9830"/>
                </a:lnTo>
                <a:lnTo>
                  <a:pt x="11861" y="9499"/>
                </a:lnTo>
                <a:close/>
              </a:path>
              <a:path w="24130" h="27304">
                <a:moveTo>
                  <a:pt x="12935" y="9182"/>
                </a:moveTo>
                <a:lnTo>
                  <a:pt x="10515" y="9182"/>
                </a:lnTo>
                <a:lnTo>
                  <a:pt x="11337" y="9924"/>
                </a:lnTo>
                <a:lnTo>
                  <a:pt x="11861" y="9499"/>
                </a:lnTo>
                <a:lnTo>
                  <a:pt x="12573" y="9499"/>
                </a:lnTo>
                <a:lnTo>
                  <a:pt x="12935" y="9182"/>
                </a:lnTo>
                <a:close/>
              </a:path>
              <a:path w="24130" h="27304">
                <a:moveTo>
                  <a:pt x="12573" y="9499"/>
                </a:moveTo>
                <a:lnTo>
                  <a:pt x="11861" y="9499"/>
                </a:lnTo>
                <a:lnTo>
                  <a:pt x="12196" y="9830"/>
                </a:lnTo>
                <a:lnTo>
                  <a:pt x="12573" y="9499"/>
                </a:lnTo>
                <a:close/>
              </a:path>
            </a:pathLst>
          </a:custGeom>
          <a:solidFill>
            <a:srgbClr val="C7C8CA">
              <a:alpha val="50000"/>
            </a:srgbClr>
          </a:solidFill>
        </p:spPr>
        <p:txBody>
          <a:bodyPr lIns="0" tIns="0" rIns="0" bIns="0"/>
          <a:lstStyle/>
          <a:p>
            <a:pPr fontAlgn="auto">
              <a:spcBef>
                <a:spcPts val="0"/>
              </a:spcBef>
              <a:spcAft>
                <a:spcPts val="0"/>
              </a:spcAft>
              <a:defRPr/>
            </a:pPr>
            <a:endParaRPr sz="1400" dirty="0">
              <a:latin typeface="+mn-lt"/>
              <a:cs typeface="+mn-cs"/>
            </a:endParaRPr>
          </a:p>
        </p:txBody>
      </p:sp>
      <p:sp>
        <p:nvSpPr>
          <p:cNvPr id="7" name="bk object 20"/>
          <p:cNvSpPr/>
          <p:nvPr/>
        </p:nvSpPr>
        <p:spPr>
          <a:xfrm>
            <a:off x="3695701" y="1252538"/>
            <a:ext cx="22622" cy="10716"/>
          </a:xfrm>
          <a:custGeom>
            <a:avLst/>
            <a:gdLst/>
            <a:ahLst/>
            <a:cxnLst/>
            <a:rect l="l" t="t" r="r" b="b"/>
            <a:pathLst>
              <a:path w="22225" h="19685">
                <a:moveTo>
                  <a:pt x="9343" y="0"/>
                </a:moveTo>
                <a:lnTo>
                  <a:pt x="6752" y="50"/>
                </a:lnTo>
                <a:lnTo>
                  <a:pt x="3996" y="1092"/>
                </a:lnTo>
                <a:lnTo>
                  <a:pt x="2930" y="1625"/>
                </a:lnTo>
                <a:lnTo>
                  <a:pt x="1850" y="2819"/>
                </a:lnTo>
                <a:lnTo>
                  <a:pt x="757" y="3962"/>
                </a:lnTo>
                <a:lnTo>
                  <a:pt x="118" y="5553"/>
                </a:lnTo>
                <a:lnTo>
                  <a:pt x="0" y="7363"/>
                </a:lnTo>
                <a:lnTo>
                  <a:pt x="104" y="10076"/>
                </a:lnTo>
                <a:lnTo>
                  <a:pt x="894" y="11430"/>
                </a:lnTo>
                <a:lnTo>
                  <a:pt x="1694" y="12560"/>
                </a:lnTo>
                <a:lnTo>
                  <a:pt x="4238" y="15278"/>
                </a:lnTo>
                <a:lnTo>
                  <a:pt x="8911" y="19291"/>
                </a:lnTo>
                <a:lnTo>
                  <a:pt x="12761" y="15074"/>
                </a:lnTo>
                <a:lnTo>
                  <a:pt x="9927" y="15074"/>
                </a:lnTo>
                <a:lnTo>
                  <a:pt x="9941" y="12771"/>
                </a:lnTo>
                <a:lnTo>
                  <a:pt x="9524" y="12712"/>
                </a:lnTo>
                <a:lnTo>
                  <a:pt x="9038" y="12712"/>
                </a:lnTo>
                <a:lnTo>
                  <a:pt x="8835" y="11430"/>
                </a:lnTo>
                <a:lnTo>
                  <a:pt x="8601" y="10464"/>
                </a:lnTo>
                <a:lnTo>
                  <a:pt x="8378" y="10464"/>
                </a:lnTo>
                <a:lnTo>
                  <a:pt x="3692" y="6172"/>
                </a:lnTo>
                <a:lnTo>
                  <a:pt x="7171" y="2362"/>
                </a:lnTo>
                <a:lnTo>
                  <a:pt x="12213" y="2362"/>
                </a:lnTo>
                <a:lnTo>
                  <a:pt x="13178" y="2235"/>
                </a:lnTo>
                <a:lnTo>
                  <a:pt x="18586" y="2235"/>
                </a:lnTo>
                <a:lnTo>
                  <a:pt x="16108" y="1066"/>
                </a:lnTo>
                <a:lnTo>
                  <a:pt x="14067" y="419"/>
                </a:lnTo>
                <a:lnTo>
                  <a:pt x="11858" y="25"/>
                </a:lnTo>
                <a:lnTo>
                  <a:pt x="9343" y="0"/>
                </a:lnTo>
                <a:close/>
              </a:path>
              <a:path w="22225" h="19685">
                <a:moveTo>
                  <a:pt x="9941" y="12771"/>
                </a:moveTo>
                <a:lnTo>
                  <a:pt x="9927" y="15074"/>
                </a:lnTo>
                <a:lnTo>
                  <a:pt x="12786" y="15047"/>
                </a:lnTo>
                <a:lnTo>
                  <a:pt x="14536" y="13131"/>
                </a:lnTo>
                <a:lnTo>
                  <a:pt x="12088" y="13124"/>
                </a:lnTo>
                <a:lnTo>
                  <a:pt x="11781" y="13030"/>
                </a:lnTo>
                <a:lnTo>
                  <a:pt x="9941" y="12771"/>
                </a:lnTo>
                <a:close/>
              </a:path>
              <a:path w="22225" h="19685">
                <a:moveTo>
                  <a:pt x="12786" y="15047"/>
                </a:moveTo>
                <a:lnTo>
                  <a:pt x="9927" y="15074"/>
                </a:lnTo>
                <a:lnTo>
                  <a:pt x="12761" y="15074"/>
                </a:lnTo>
                <a:close/>
              </a:path>
              <a:path w="22225" h="19685">
                <a:moveTo>
                  <a:pt x="21811" y="9423"/>
                </a:moveTo>
                <a:lnTo>
                  <a:pt x="13775" y="9423"/>
                </a:lnTo>
                <a:lnTo>
                  <a:pt x="13025" y="11083"/>
                </a:lnTo>
                <a:lnTo>
                  <a:pt x="12927" y="11430"/>
                </a:lnTo>
                <a:lnTo>
                  <a:pt x="14568" y="12928"/>
                </a:lnTo>
                <a:lnTo>
                  <a:pt x="14536" y="13131"/>
                </a:lnTo>
                <a:lnTo>
                  <a:pt x="12786" y="15047"/>
                </a:lnTo>
                <a:lnTo>
                  <a:pt x="13940" y="14998"/>
                </a:lnTo>
                <a:lnTo>
                  <a:pt x="15414" y="14757"/>
                </a:lnTo>
                <a:lnTo>
                  <a:pt x="16163" y="14592"/>
                </a:lnTo>
                <a:lnTo>
                  <a:pt x="16900" y="14465"/>
                </a:lnTo>
                <a:lnTo>
                  <a:pt x="21802" y="9703"/>
                </a:lnTo>
                <a:lnTo>
                  <a:pt x="21811" y="9423"/>
                </a:lnTo>
                <a:close/>
              </a:path>
              <a:path w="22225" h="19685">
                <a:moveTo>
                  <a:pt x="12101" y="13128"/>
                </a:moveTo>
                <a:close/>
              </a:path>
              <a:path w="22225" h="19685">
                <a:moveTo>
                  <a:pt x="12886" y="11391"/>
                </a:moveTo>
                <a:lnTo>
                  <a:pt x="12112" y="13131"/>
                </a:lnTo>
                <a:lnTo>
                  <a:pt x="14536" y="13131"/>
                </a:lnTo>
                <a:lnTo>
                  <a:pt x="14568" y="12928"/>
                </a:lnTo>
                <a:lnTo>
                  <a:pt x="12886" y="11391"/>
                </a:lnTo>
                <a:close/>
              </a:path>
              <a:path w="22225" h="19685">
                <a:moveTo>
                  <a:pt x="12467" y="11009"/>
                </a:moveTo>
                <a:lnTo>
                  <a:pt x="11239" y="12496"/>
                </a:lnTo>
                <a:lnTo>
                  <a:pt x="12100" y="13128"/>
                </a:lnTo>
                <a:lnTo>
                  <a:pt x="12868" y="11430"/>
                </a:lnTo>
                <a:lnTo>
                  <a:pt x="12719" y="11239"/>
                </a:lnTo>
                <a:lnTo>
                  <a:pt x="12467" y="11009"/>
                </a:lnTo>
                <a:close/>
              </a:path>
              <a:path w="22225" h="19685">
                <a:moveTo>
                  <a:pt x="10680" y="11955"/>
                </a:moveTo>
                <a:lnTo>
                  <a:pt x="10105" y="12560"/>
                </a:lnTo>
                <a:lnTo>
                  <a:pt x="9942" y="12570"/>
                </a:lnTo>
                <a:lnTo>
                  <a:pt x="9941" y="12771"/>
                </a:lnTo>
                <a:lnTo>
                  <a:pt x="11781" y="13030"/>
                </a:lnTo>
                <a:lnTo>
                  <a:pt x="12088" y="13124"/>
                </a:lnTo>
                <a:lnTo>
                  <a:pt x="11197" y="12547"/>
                </a:lnTo>
                <a:lnTo>
                  <a:pt x="10680" y="11955"/>
                </a:lnTo>
                <a:close/>
              </a:path>
              <a:path w="22225" h="19685">
                <a:moveTo>
                  <a:pt x="9942" y="12687"/>
                </a:moveTo>
                <a:lnTo>
                  <a:pt x="9343" y="12687"/>
                </a:lnTo>
                <a:lnTo>
                  <a:pt x="9941" y="12771"/>
                </a:lnTo>
                <a:close/>
              </a:path>
              <a:path w="22225" h="19685">
                <a:moveTo>
                  <a:pt x="8822" y="11430"/>
                </a:moveTo>
                <a:lnTo>
                  <a:pt x="9038" y="12712"/>
                </a:lnTo>
                <a:lnTo>
                  <a:pt x="8955" y="11955"/>
                </a:lnTo>
                <a:lnTo>
                  <a:pt x="8822" y="11430"/>
                </a:lnTo>
                <a:close/>
              </a:path>
              <a:path w="22225" h="19685">
                <a:moveTo>
                  <a:pt x="9942" y="12570"/>
                </a:moveTo>
                <a:lnTo>
                  <a:pt x="9318" y="12611"/>
                </a:lnTo>
                <a:lnTo>
                  <a:pt x="9038" y="12712"/>
                </a:lnTo>
                <a:lnTo>
                  <a:pt x="9343" y="12687"/>
                </a:lnTo>
                <a:lnTo>
                  <a:pt x="9942" y="12687"/>
                </a:lnTo>
                <a:close/>
              </a:path>
              <a:path w="22225" h="19685">
                <a:moveTo>
                  <a:pt x="9343" y="12687"/>
                </a:moveTo>
                <a:lnTo>
                  <a:pt x="9038" y="12712"/>
                </a:lnTo>
                <a:lnTo>
                  <a:pt x="9524" y="12712"/>
                </a:lnTo>
                <a:lnTo>
                  <a:pt x="9343" y="12687"/>
                </a:lnTo>
                <a:close/>
              </a:path>
              <a:path w="22225" h="19685">
                <a:moveTo>
                  <a:pt x="8835" y="11430"/>
                </a:moveTo>
                <a:lnTo>
                  <a:pt x="9140" y="12687"/>
                </a:lnTo>
                <a:lnTo>
                  <a:pt x="8835" y="11430"/>
                </a:lnTo>
                <a:close/>
              </a:path>
              <a:path w="22225" h="19685">
                <a:moveTo>
                  <a:pt x="9155" y="9558"/>
                </a:moveTo>
                <a:lnTo>
                  <a:pt x="8711" y="10076"/>
                </a:lnTo>
                <a:lnTo>
                  <a:pt x="8626" y="10566"/>
                </a:lnTo>
                <a:lnTo>
                  <a:pt x="9140" y="12687"/>
                </a:lnTo>
                <a:lnTo>
                  <a:pt x="9318" y="12611"/>
                </a:lnTo>
                <a:lnTo>
                  <a:pt x="9942" y="12570"/>
                </a:lnTo>
                <a:lnTo>
                  <a:pt x="9901" y="11007"/>
                </a:lnTo>
                <a:lnTo>
                  <a:pt x="9623" y="10586"/>
                </a:lnTo>
                <a:lnTo>
                  <a:pt x="9155" y="9558"/>
                </a:lnTo>
                <a:close/>
              </a:path>
              <a:path w="22225" h="19685">
                <a:moveTo>
                  <a:pt x="9951" y="11083"/>
                </a:moveTo>
                <a:lnTo>
                  <a:pt x="9942" y="12570"/>
                </a:lnTo>
                <a:lnTo>
                  <a:pt x="10105" y="12560"/>
                </a:lnTo>
                <a:lnTo>
                  <a:pt x="10680" y="11955"/>
                </a:lnTo>
                <a:lnTo>
                  <a:pt x="10054" y="11239"/>
                </a:lnTo>
                <a:lnTo>
                  <a:pt x="9951" y="11083"/>
                </a:lnTo>
                <a:close/>
              </a:path>
              <a:path w="22225" h="19685">
                <a:moveTo>
                  <a:pt x="12004" y="10586"/>
                </a:moveTo>
                <a:lnTo>
                  <a:pt x="10680" y="11955"/>
                </a:lnTo>
                <a:lnTo>
                  <a:pt x="11197" y="12547"/>
                </a:lnTo>
                <a:lnTo>
                  <a:pt x="12465" y="11007"/>
                </a:lnTo>
                <a:lnTo>
                  <a:pt x="12004" y="10586"/>
                </a:lnTo>
                <a:close/>
              </a:path>
              <a:path w="22225" h="19685">
                <a:moveTo>
                  <a:pt x="10749" y="10790"/>
                </a:moveTo>
                <a:lnTo>
                  <a:pt x="10054" y="11239"/>
                </a:lnTo>
                <a:lnTo>
                  <a:pt x="10680" y="11955"/>
                </a:lnTo>
                <a:lnTo>
                  <a:pt x="11251" y="11353"/>
                </a:lnTo>
                <a:lnTo>
                  <a:pt x="10749" y="10790"/>
                </a:lnTo>
                <a:close/>
              </a:path>
              <a:path w="22225" h="19685">
                <a:moveTo>
                  <a:pt x="13775" y="9423"/>
                </a:moveTo>
                <a:lnTo>
                  <a:pt x="12649" y="10787"/>
                </a:lnTo>
                <a:lnTo>
                  <a:pt x="12548" y="11083"/>
                </a:lnTo>
                <a:lnTo>
                  <a:pt x="12886" y="11391"/>
                </a:lnTo>
                <a:lnTo>
                  <a:pt x="13775" y="9423"/>
                </a:lnTo>
                <a:close/>
              </a:path>
              <a:path w="22225" h="19685">
                <a:moveTo>
                  <a:pt x="10752" y="10788"/>
                </a:moveTo>
                <a:lnTo>
                  <a:pt x="11312" y="11290"/>
                </a:lnTo>
                <a:lnTo>
                  <a:pt x="10752" y="10788"/>
                </a:lnTo>
                <a:close/>
              </a:path>
              <a:path w="22225" h="19685">
                <a:moveTo>
                  <a:pt x="11614" y="10230"/>
                </a:moveTo>
                <a:lnTo>
                  <a:pt x="10753" y="10790"/>
                </a:lnTo>
                <a:lnTo>
                  <a:pt x="11312" y="11290"/>
                </a:lnTo>
                <a:lnTo>
                  <a:pt x="12004" y="10586"/>
                </a:lnTo>
                <a:lnTo>
                  <a:pt x="11614" y="10230"/>
                </a:lnTo>
                <a:close/>
              </a:path>
              <a:path w="22225" h="19685">
                <a:moveTo>
                  <a:pt x="9957" y="10086"/>
                </a:moveTo>
                <a:lnTo>
                  <a:pt x="10054" y="11239"/>
                </a:lnTo>
                <a:lnTo>
                  <a:pt x="10746" y="10787"/>
                </a:lnTo>
                <a:lnTo>
                  <a:pt x="9957" y="10086"/>
                </a:lnTo>
                <a:close/>
              </a:path>
              <a:path w="22225" h="19685">
                <a:moveTo>
                  <a:pt x="10748" y="10789"/>
                </a:moveTo>
                <a:lnTo>
                  <a:pt x="10054" y="11239"/>
                </a:lnTo>
                <a:lnTo>
                  <a:pt x="10749" y="10790"/>
                </a:lnTo>
                <a:close/>
              </a:path>
              <a:path w="22225" h="19685">
                <a:moveTo>
                  <a:pt x="9245" y="9453"/>
                </a:moveTo>
                <a:lnTo>
                  <a:pt x="9209" y="9677"/>
                </a:lnTo>
                <a:lnTo>
                  <a:pt x="9623" y="10586"/>
                </a:lnTo>
                <a:lnTo>
                  <a:pt x="9951" y="11083"/>
                </a:lnTo>
                <a:lnTo>
                  <a:pt x="9946" y="10076"/>
                </a:lnTo>
                <a:lnTo>
                  <a:pt x="9245" y="9453"/>
                </a:lnTo>
                <a:close/>
              </a:path>
              <a:path w="22225" h="19685">
                <a:moveTo>
                  <a:pt x="21792" y="8166"/>
                </a:moveTo>
                <a:lnTo>
                  <a:pt x="14804" y="8166"/>
                </a:lnTo>
                <a:lnTo>
                  <a:pt x="12467" y="11009"/>
                </a:lnTo>
                <a:lnTo>
                  <a:pt x="13775" y="9423"/>
                </a:lnTo>
                <a:lnTo>
                  <a:pt x="21811" y="9423"/>
                </a:lnTo>
                <a:lnTo>
                  <a:pt x="21792" y="8166"/>
                </a:lnTo>
                <a:close/>
              </a:path>
              <a:path w="22225" h="19685">
                <a:moveTo>
                  <a:pt x="14804" y="8166"/>
                </a:moveTo>
                <a:lnTo>
                  <a:pt x="12429" y="9703"/>
                </a:lnTo>
                <a:lnTo>
                  <a:pt x="12117" y="10464"/>
                </a:lnTo>
                <a:lnTo>
                  <a:pt x="12465" y="11007"/>
                </a:lnTo>
                <a:lnTo>
                  <a:pt x="14804" y="8166"/>
                </a:lnTo>
                <a:close/>
              </a:path>
              <a:path w="22225" h="19685">
                <a:moveTo>
                  <a:pt x="9965" y="8724"/>
                </a:moveTo>
                <a:lnTo>
                  <a:pt x="9968" y="10086"/>
                </a:lnTo>
                <a:lnTo>
                  <a:pt x="10751" y="10787"/>
                </a:lnTo>
                <a:lnTo>
                  <a:pt x="11613" y="10229"/>
                </a:lnTo>
                <a:lnTo>
                  <a:pt x="9965" y="8724"/>
                </a:lnTo>
                <a:close/>
              </a:path>
              <a:path w="22225" h="19685">
                <a:moveTo>
                  <a:pt x="12422" y="9707"/>
                </a:moveTo>
                <a:lnTo>
                  <a:pt x="11616" y="10229"/>
                </a:lnTo>
                <a:lnTo>
                  <a:pt x="12004" y="10586"/>
                </a:lnTo>
                <a:lnTo>
                  <a:pt x="12422" y="9707"/>
                </a:lnTo>
                <a:close/>
              </a:path>
              <a:path w="22225" h="19685">
                <a:moveTo>
                  <a:pt x="5279" y="4432"/>
                </a:moveTo>
                <a:lnTo>
                  <a:pt x="3692" y="6172"/>
                </a:lnTo>
                <a:lnTo>
                  <a:pt x="8378" y="10464"/>
                </a:lnTo>
                <a:lnTo>
                  <a:pt x="8552" y="10262"/>
                </a:lnTo>
                <a:lnTo>
                  <a:pt x="8222" y="8902"/>
                </a:lnTo>
                <a:lnTo>
                  <a:pt x="8137" y="8445"/>
                </a:lnTo>
                <a:lnTo>
                  <a:pt x="7273" y="7670"/>
                </a:lnTo>
                <a:lnTo>
                  <a:pt x="8683" y="7670"/>
                </a:lnTo>
                <a:lnTo>
                  <a:pt x="5279" y="4432"/>
                </a:lnTo>
                <a:close/>
              </a:path>
              <a:path w="22225" h="19685">
                <a:moveTo>
                  <a:pt x="8552" y="10262"/>
                </a:moveTo>
                <a:lnTo>
                  <a:pt x="8378" y="10464"/>
                </a:lnTo>
                <a:lnTo>
                  <a:pt x="8601" y="10464"/>
                </a:lnTo>
                <a:lnTo>
                  <a:pt x="8552" y="10262"/>
                </a:lnTo>
                <a:close/>
              </a:path>
              <a:path w="22225" h="19685">
                <a:moveTo>
                  <a:pt x="8111" y="8445"/>
                </a:moveTo>
                <a:lnTo>
                  <a:pt x="8552" y="10262"/>
                </a:lnTo>
                <a:lnTo>
                  <a:pt x="9053" y="9677"/>
                </a:lnTo>
                <a:lnTo>
                  <a:pt x="9071" y="9298"/>
                </a:lnTo>
                <a:lnTo>
                  <a:pt x="8111" y="8445"/>
                </a:lnTo>
                <a:close/>
              </a:path>
              <a:path w="22225" h="19685">
                <a:moveTo>
                  <a:pt x="12485" y="5675"/>
                </a:moveTo>
                <a:lnTo>
                  <a:pt x="9912" y="8675"/>
                </a:lnTo>
                <a:lnTo>
                  <a:pt x="11613" y="10229"/>
                </a:lnTo>
                <a:lnTo>
                  <a:pt x="12417" y="9707"/>
                </a:lnTo>
                <a:lnTo>
                  <a:pt x="12747" y="8902"/>
                </a:lnTo>
                <a:lnTo>
                  <a:pt x="12632" y="5816"/>
                </a:lnTo>
                <a:lnTo>
                  <a:pt x="12485" y="5675"/>
                </a:lnTo>
                <a:close/>
              </a:path>
              <a:path w="22225" h="19685">
                <a:moveTo>
                  <a:pt x="9912" y="8675"/>
                </a:moveTo>
                <a:lnTo>
                  <a:pt x="9378" y="9298"/>
                </a:lnTo>
                <a:lnTo>
                  <a:pt x="9379" y="9558"/>
                </a:lnTo>
                <a:lnTo>
                  <a:pt x="9957" y="10076"/>
                </a:lnTo>
                <a:lnTo>
                  <a:pt x="9912" y="8675"/>
                </a:lnTo>
                <a:close/>
              </a:path>
              <a:path w="22225" h="19685">
                <a:moveTo>
                  <a:pt x="18586" y="2235"/>
                </a:moveTo>
                <a:lnTo>
                  <a:pt x="13178" y="2235"/>
                </a:lnTo>
                <a:lnTo>
                  <a:pt x="13487" y="4051"/>
                </a:lnTo>
                <a:lnTo>
                  <a:pt x="14622" y="7454"/>
                </a:lnTo>
                <a:lnTo>
                  <a:pt x="15185" y="7937"/>
                </a:lnTo>
                <a:lnTo>
                  <a:pt x="12422" y="9707"/>
                </a:lnTo>
                <a:lnTo>
                  <a:pt x="14804" y="8166"/>
                </a:lnTo>
                <a:lnTo>
                  <a:pt x="21792" y="8166"/>
                </a:lnTo>
                <a:lnTo>
                  <a:pt x="21697" y="6324"/>
                </a:lnTo>
                <a:lnTo>
                  <a:pt x="21345" y="5397"/>
                </a:lnTo>
                <a:lnTo>
                  <a:pt x="19998" y="3175"/>
                </a:lnTo>
                <a:lnTo>
                  <a:pt x="18586" y="2235"/>
                </a:lnTo>
                <a:close/>
              </a:path>
              <a:path w="22225" h="19685">
                <a:moveTo>
                  <a:pt x="12434" y="5581"/>
                </a:moveTo>
                <a:lnTo>
                  <a:pt x="12632" y="5816"/>
                </a:lnTo>
                <a:lnTo>
                  <a:pt x="12747" y="8902"/>
                </a:lnTo>
                <a:lnTo>
                  <a:pt x="12424" y="9703"/>
                </a:lnTo>
                <a:lnTo>
                  <a:pt x="15147" y="7937"/>
                </a:lnTo>
                <a:lnTo>
                  <a:pt x="12434" y="5581"/>
                </a:lnTo>
                <a:close/>
              </a:path>
              <a:path w="22225" h="19685">
                <a:moveTo>
                  <a:pt x="9089" y="7921"/>
                </a:moveTo>
                <a:lnTo>
                  <a:pt x="9214" y="9410"/>
                </a:lnTo>
                <a:lnTo>
                  <a:pt x="9912" y="8675"/>
                </a:lnTo>
                <a:lnTo>
                  <a:pt x="9089" y="7921"/>
                </a:lnTo>
                <a:close/>
              </a:path>
              <a:path w="22225" h="19685">
                <a:moveTo>
                  <a:pt x="8137" y="8445"/>
                </a:moveTo>
                <a:lnTo>
                  <a:pt x="9089" y="9314"/>
                </a:lnTo>
                <a:lnTo>
                  <a:pt x="8137" y="8445"/>
                </a:lnTo>
                <a:close/>
              </a:path>
              <a:path w="22225" h="19685">
                <a:moveTo>
                  <a:pt x="8754" y="7615"/>
                </a:moveTo>
                <a:lnTo>
                  <a:pt x="7273" y="7670"/>
                </a:lnTo>
                <a:lnTo>
                  <a:pt x="9089" y="9298"/>
                </a:lnTo>
                <a:lnTo>
                  <a:pt x="9089" y="7921"/>
                </a:lnTo>
                <a:lnTo>
                  <a:pt x="8754" y="7615"/>
                </a:lnTo>
                <a:close/>
              </a:path>
              <a:path w="22225" h="19685">
                <a:moveTo>
                  <a:pt x="11939" y="5156"/>
                </a:moveTo>
                <a:lnTo>
                  <a:pt x="9080" y="7363"/>
                </a:lnTo>
                <a:lnTo>
                  <a:pt x="9106" y="7937"/>
                </a:lnTo>
                <a:lnTo>
                  <a:pt x="9912" y="8675"/>
                </a:lnTo>
                <a:lnTo>
                  <a:pt x="12364" y="5816"/>
                </a:lnTo>
                <a:lnTo>
                  <a:pt x="12358" y="5553"/>
                </a:lnTo>
                <a:lnTo>
                  <a:pt x="11939" y="5156"/>
                </a:lnTo>
                <a:close/>
              </a:path>
              <a:path w="22225" h="19685">
                <a:moveTo>
                  <a:pt x="9080" y="7363"/>
                </a:moveTo>
                <a:lnTo>
                  <a:pt x="8754" y="7615"/>
                </a:lnTo>
                <a:lnTo>
                  <a:pt x="9089" y="7921"/>
                </a:lnTo>
                <a:lnTo>
                  <a:pt x="9080" y="7363"/>
                </a:lnTo>
                <a:close/>
              </a:path>
              <a:path w="22225" h="19685">
                <a:moveTo>
                  <a:pt x="7171" y="2362"/>
                </a:moveTo>
                <a:lnTo>
                  <a:pt x="5279" y="4432"/>
                </a:lnTo>
                <a:lnTo>
                  <a:pt x="8754" y="7615"/>
                </a:lnTo>
                <a:lnTo>
                  <a:pt x="8962" y="7454"/>
                </a:lnTo>
                <a:lnTo>
                  <a:pt x="9064" y="6324"/>
                </a:lnTo>
                <a:lnTo>
                  <a:pt x="9826" y="4749"/>
                </a:lnTo>
                <a:lnTo>
                  <a:pt x="11858" y="2552"/>
                </a:lnTo>
                <a:lnTo>
                  <a:pt x="12607" y="2476"/>
                </a:lnTo>
                <a:lnTo>
                  <a:pt x="12771" y="2387"/>
                </a:lnTo>
                <a:lnTo>
                  <a:pt x="7171" y="2362"/>
                </a:lnTo>
                <a:close/>
              </a:path>
              <a:path w="22225" h="19685">
                <a:moveTo>
                  <a:pt x="14610" y="7444"/>
                </a:moveTo>
                <a:close/>
              </a:path>
              <a:path w="22225" h="19685">
                <a:moveTo>
                  <a:pt x="13845" y="5130"/>
                </a:moveTo>
                <a:lnTo>
                  <a:pt x="11972" y="5130"/>
                </a:lnTo>
                <a:lnTo>
                  <a:pt x="12547" y="5675"/>
                </a:lnTo>
                <a:lnTo>
                  <a:pt x="14610" y="7444"/>
                </a:lnTo>
                <a:lnTo>
                  <a:pt x="13845" y="5130"/>
                </a:lnTo>
                <a:close/>
              </a:path>
              <a:path w="22225" h="19685">
                <a:moveTo>
                  <a:pt x="10550" y="3962"/>
                </a:moveTo>
                <a:lnTo>
                  <a:pt x="9826" y="4749"/>
                </a:lnTo>
                <a:lnTo>
                  <a:pt x="9137" y="6172"/>
                </a:lnTo>
                <a:lnTo>
                  <a:pt x="9080" y="7363"/>
                </a:lnTo>
                <a:lnTo>
                  <a:pt x="11873" y="5207"/>
                </a:lnTo>
                <a:lnTo>
                  <a:pt x="10550" y="3962"/>
                </a:lnTo>
                <a:close/>
              </a:path>
              <a:path w="22225" h="19685">
                <a:moveTo>
                  <a:pt x="11998" y="5207"/>
                </a:moveTo>
                <a:lnTo>
                  <a:pt x="12485" y="5675"/>
                </a:lnTo>
                <a:lnTo>
                  <a:pt x="11998" y="5207"/>
                </a:lnTo>
                <a:close/>
              </a:path>
              <a:path w="22225" h="19685">
                <a:moveTo>
                  <a:pt x="11972" y="5130"/>
                </a:moveTo>
                <a:lnTo>
                  <a:pt x="12405" y="5553"/>
                </a:lnTo>
                <a:lnTo>
                  <a:pt x="11972" y="5130"/>
                </a:lnTo>
                <a:close/>
              </a:path>
              <a:path w="22225" h="19685">
                <a:moveTo>
                  <a:pt x="12912" y="2311"/>
                </a:moveTo>
                <a:lnTo>
                  <a:pt x="12607" y="2476"/>
                </a:lnTo>
                <a:lnTo>
                  <a:pt x="11858" y="2552"/>
                </a:lnTo>
                <a:lnTo>
                  <a:pt x="10550" y="3962"/>
                </a:lnTo>
                <a:lnTo>
                  <a:pt x="11940" y="5155"/>
                </a:lnTo>
                <a:lnTo>
                  <a:pt x="13845" y="5130"/>
                </a:lnTo>
                <a:lnTo>
                  <a:pt x="12912" y="2311"/>
                </a:lnTo>
                <a:close/>
              </a:path>
              <a:path w="22225" h="19685">
                <a:moveTo>
                  <a:pt x="13479" y="4025"/>
                </a:moveTo>
                <a:close/>
              </a:path>
              <a:path w="22225" h="19685">
                <a:moveTo>
                  <a:pt x="13178" y="2235"/>
                </a:moveTo>
                <a:lnTo>
                  <a:pt x="12966" y="2476"/>
                </a:lnTo>
                <a:lnTo>
                  <a:pt x="13479" y="4025"/>
                </a:lnTo>
                <a:lnTo>
                  <a:pt x="13178" y="2235"/>
                </a:lnTo>
                <a:close/>
              </a:path>
              <a:path w="22225" h="19685">
                <a:moveTo>
                  <a:pt x="12213" y="2362"/>
                </a:moveTo>
                <a:lnTo>
                  <a:pt x="7171" y="2362"/>
                </a:lnTo>
                <a:lnTo>
                  <a:pt x="11985" y="2387"/>
                </a:lnTo>
                <a:lnTo>
                  <a:pt x="12213" y="2362"/>
                </a:lnTo>
                <a:close/>
              </a:path>
              <a:path w="22225" h="19685">
                <a:moveTo>
                  <a:pt x="13178" y="2235"/>
                </a:moveTo>
                <a:lnTo>
                  <a:pt x="13013" y="2273"/>
                </a:lnTo>
                <a:lnTo>
                  <a:pt x="11985" y="2387"/>
                </a:lnTo>
                <a:lnTo>
                  <a:pt x="12771" y="2387"/>
                </a:lnTo>
                <a:lnTo>
                  <a:pt x="12912" y="2311"/>
                </a:lnTo>
                <a:lnTo>
                  <a:pt x="13178" y="2235"/>
                </a:lnTo>
                <a:close/>
              </a:path>
            </a:pathLst>
          </a:custGeom>
          <a:solidFill>
            <a:srgbClr val="C7C8CA">
              <a:alpha val="50000"/>
            </a:srgbClr>
          </a:solidFill>
        </p:spPr>
        <p:txBody>
          <a:bodyPr lIns="0" tIns="0" rIns="0" bIns="0"/>
          <a:lstStyle/>
          <a:p>
            <a:pPr fontAlgn="auto">
              <a:spcBef>
                <a:spcPts val="0"/>
              </a:spcBef>
              <a:spcAft>
                <a:spcPts val="0"/>
              </a:spcAft>
              <a:defRPr/>
            </a:pPr>
            <a:endParaRPr sz="1400" dirty="0">
              <a:latin typeface="+mn-lt"/>
              <a:cs typeface="+mn-cs"/>
            </a:endParaRPr>
          </a:p>
        </p:txBody>
      </p:sp>
      <p:sp>
        <p:nvSpPr>
          <p:cNvPr id="2" name="Holder 2"/>
          <p:cNvSpPr>
            <a:spLocks noGrp="1"/>
          </p:cNvSpPr>
          <p:nvPr>
            <p:ph type="title"/>
          </p:nvPr>
        </p:nvSpPr>
        <p:spPr>
          <a:xfrm>
            <a:off x="-298231" y="814599"/>
            <a:ext cx="7567981" cy="509804"/>
          </a:xfrm>
        </p:spPr>
        <p:txBody>
          <a:bodyPr/>
          <a:lstStyle>
            <a:lvl1pPr>
              <a:defRPr sz="4400" b="1" i="0">
                <a:solidFill>
                  <a:schemeClr val="bg1"/>
                </a:solidFill>
                <a:latin typeface="Calibri"/>
                <a:cs typeface="Calibri"/>
              </a:defRPr>
            </a:lvl1pPr>
          </a:lstStyle>
          <a:p>
            <a:endParaRPr/>
          </a:p>
        </p:txBody>
      </p:sp>
      <p:sp>
        <p:nvSpPr>
          <p:cNvPr id="8" name="Holder 3"/>
          <p:cNvSpPr>
            <a:spLocks noGrp="1"/>
          </p:cNvSpPr>
          <p:nvPr>
            <p:ph type="ftr" sz="quarter" idx="10"/>
          </p:nvPr>
        </p:nvSpPr>
        <p:spPr>
          <a:xfrm>
            <a:off x="3108723" y="4783933"/>
            <a:ext cx="2926556" cy="207169"/>
          </a:xfrm>
          <a:prstGeom prst="rect">
            <a:avLst/>
          </a:prstGeom>
        </p:spPr>
        <p:txBody>
          <a:bodyPr lIns="91431" tIns="45716" rIns="91431" bIns="45716"/>
          <a:lstStyle>
            <a:lvl1pPr algn="ctr">
              <a:defRPr>
                <a:solidFill>
                  <a:schemeClr val="tx1">
                    <a:tint val="75000"/>
                  </a:schemeClr>
                </a:solidFill>
              </a:defRPr>
            </a:lvl1pPr>
          </a:lstStyle>
          <a:p>
            <a:pPr>
              <a:defRPr/>
            </a:pPr>
            <a:endParaRPr/>
          </a:p>
        </p:txBody>
      </p:sp>
      <p:sp>
        <p:nvSpPr>
          <p:cNvPr id="9" name="Holder 4"/>
          <p:cNvSpPr>
            <a:spLocks noGrp="1"/>
          </p:cNvSpPr>
          <p:nvPr>
            <p:ph type="dt" sz="half" idx="11"/>
          </p:nvPr>
        </p:nvSpPr>
        <p:spPr>
          <a:xfrm>
            <a:off x="457200" y="4783933"/>
            <a:ext cx="2102644" cy="207169"/>
          </a:xfrm>
          <a:prstGeom prst="rect">
            <a:avLst/>
          </a:prstGeom>
        </p:spPr>
        <p:txBody>
          <a:bodyPr lIns="91431" tIns="45716" rIns="91431" bIns="45716"/>
          <a:lstStyle>
            <a:lvl1pPr algn="l">
              <a:defRPr>
                <a:solidFill>
                  <a:schemeClr val="tx1">
                    <a:tint val="75000"/>
                  </a:schemeClr>
                </a:solidFill>
              </a:defRPr>
            </a:lvl1pPr>
          </a:lstStyle>
          <a:p>
            <a:pPr>
              <a:defRPr/>
            </a:pPr>
            <a:fld id="{6787E0A0-466C-4B25-B0D5-4CEFACE7AB1D}" type="datetimeFigureOut">
              <a:rPr lang="en-US"/>
              <a:pPr>
                <a:defRPr/>
              </a:pPr>
              <a:t>12/5/2018</a:t>
            </a:fld>
            <a:endParaRPr lang="en-US"/>
          </a:p>
        </p:txBody>
      </p:sp>
      <p:sp>
        <p:nvSpPr>
          <p:cNvPr id="10" name="Holder 5"/>
          <p:cNvSpPr>
            <a:spLocks noGrp="1"/>
          </p:cNvSpPr>
          <p:nvPr>
            <p:ph type="sldNum" sz="quarter" idx="12"/>
          </p:nvPr>
        </p:nvSpPr>
        <p:spPr>
          <a:xfrm>
            <a:off x="6584157" y="4783933"/>
            <a:ext cx="2102644" cy="207169"/>
          </a:xfrm>
          <a:prstGeom prst="rect">
            <a:avLst/>
          </a:prstGeom>
        </p:spPr>
        <p:txBody>
          <a:bodyPr lIns="91431" tIns="45716" rIns="91431" bIns="45716"/>
          <a:lstStyle>
            <a:lvl1pPr algn="r">
              <a:defRPr>
                <a:solidFill>
                  <a:schemeClr val="tx1">
                    <a:tint val="75000"/>
                  </a:schemeClr>
                </a:solidFill>
              </a:defRPr>
            </a:lvl1pPr>
          </a:lstStyle>
          <a:p>
            <a:pPr>
              <a:defRPr/>
            </a:pPr>
            <a:fld id="{20AD528D-FBEE-4873-BFB1-A3C246799081}" type="slidenum">
              <a:rPr/>
              <a:pPr>
                <a:def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1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00319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2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74901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3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79943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4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79923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5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93061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6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92897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9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91506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0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35335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5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6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1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247981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7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2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81774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2000"/>
            </a:lvl1pPr>
            <a:lvl2pPr marL="457154" indent="0">
              <a:buNone/>
              <a:defRPr sz="1800"/>
            </a:lvl2pPr>
            <a:lvl3pPr marL="914309" indent="0">
              <a:buNone/>
              <a:defRPr sz="1600"/>
            </a:lvl3pPr>
            <a:lvl4pPr marL="1371463" indent="0">
              <a:buNone/>
              <a:defRPr sz="1400"/>
            </a:lvl4pPr>
            <a:lvl5pPr marL="1828617" indent="0">
              <a:buNone/>
              <a:defRPr sz="1400"/>
            </a:lvl5pPr>
            <a:lvl6pPr marL="2285771" indent="0">
              <a:buNone/>
              <a:defRPr sz="1400"/>
            </a:lvl6pPr>
            <a:lvl7pPr marL="2742926" indent="0">
              <a:buNone/>
              <a:defRPr sz="1400"/>
            </a:lvl7pPr>
            <a:lvl8pPr marL="3200080" indent="0">
              <a:buNone/>
              <a:defRPr sz="1400"/>
            </a:lvl8pPr>
            <a:lvl9pPr marL="3657234" indent="0">
              <a:buNone/>
              <a:defRPr sz="1400"/>
            </a:lvl9pPr>
          </a:lstStyle>
          <a:p>
            <a:pPr lvl="0"/>
            <a:r>
              <a:rPr lang="tr-TR" smtClean="0"/>
              <a:t>Asıl metin stillerini düzenlemek için tıklatın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8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3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424727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9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4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122659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0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5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10084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7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6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72226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8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7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52673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914401" y="1828800"/>
            <a:ext cx="35814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828800"/>
            <a:ext cx="35814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8_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4767263"/>
            <a:ext cx="2133600" cy="273844"/>
          </a:xfrm>
          <a:prstGeom prst="rect">
            <a:avLst/>
          </a:prstGeom>
        </p:spPr>
        <p:txBody>
          <a:bodyPr/>
          <a:lstStyle/>
          <a:p>
            <a:fld id="{28993A8E-7A28-4856-9CEB-BD838B5B80FB}" type="datetimeFigureOut">
              <a:rPr lang="tr-TR" smtClean="0"/>
              <a:pPr/>
              <a:t>05.12.2018</a:t>
            </a:fld>
            <a:endParaRPr lang="tr-TR"/>
          </a:p>
        </p:txBody>
      </p:sp>
      <p:sp>
        <p:nvSpPr>
          <p:cNvPr id="3" name="2 Altbilgi Yer Tutucusu"/>
          <p:cNvSpPr>
            <a:spLocks noGrp="1"/>
          </p:cNvSpPr>
          <p:nvPr>
            <p:ph type="ftr" sz="quarter" idx="11"/>
          </p:nvPr>
        </p:nvSpPr>
        <p:spPr>
          <a:xfrm>
            <a:off x="3124200" y="4767263"/>
            <a:ext cx="2895600" cy="273844"/>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200151"/>
            <a:ext cx="8229600" cy="33944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90729" y="33468"/>
            <a:ext cx="25177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25352"/>
            <a:ext cx="3750748" cy="717742"/>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2"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723250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9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0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1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2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3_Boş">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4767263"/>
            <a:ext cx="2133600" cy="273844"/>
          </a:xfrm>
          <a:prstGeom prst="rect">
            <a:avLst/>
          </a:prstGeom>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703206" y="1059582"/>
            <a:ext cx="8117266" cy="3402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1" name="1 Başlık"/>
          <p:cNvSpPr>
            <a:spLocks noGrp="1"/>
          </p:cNvSpPr>
          <p:nvPr>
            <p:ph type="title"/>
          </p:nvPr>
        </p:nvSpPr>
        <p:spPr>
          <a:xfrm>
            <a:off x="1187624" y="249492"/>
            <a:ext cx="5040560" cy="540060"/>
          </a:xfrm>
          <a:prstGeom prst="rect">
            <a:avLst/>
          </a:prstGeom>
        </p:spPr>
        <p:txBody>
          <a:bodyPr>
            <a:noAutofit/>
          </a:bodyPr>
          <a:lstStyle>
            <a:lvl1pPr algn="ctr">
              <a:defRPr sz="2400" b="1">
                <a:solidFill>
                  <a:srgbClr val="FF0000"/>
                </a:solidFi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5485"/>
            <a:ext cx="573648" cy="770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179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06000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7027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1"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pPr lvl="0"/>
            <a:r>
              <a:rPr lang="tr-TR" noProof="0" smtClean="0"/>
              <a:t>Resim eklemek için simgeyi tıklatın</a:t>
            </a:r>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063228"/>
            <a:ext cx="731520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nvPr>
        </p:nvSpPr>
        <p:spPr bwMode="auto">
          <a:xfrm>
            <a:off x="914400" y="1828800"/>
            <a:ext cx="7315200" cy="3143250"/>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154" algn="l" rtl="0" eaLnBrk="1" fontAlgn="base" hangingPunct="1">
        <a:spcBef>
          <a:spcPct val="0"/>
        </a:spcBef>
        <a:spcAft>
          <a:spcPct val="0"/>
        </a:spcAft>
        <a:defRPr sz="4400">
          <a:solidFill>
            <a:schemeClr val="tx1"/>
          </a:solidFill>
          <a:latin typeface="Microsoft Sans Serif" pitchFamily="34" charset="0"/>
        </a:defRPr>
      </a:lvl6pPr>
      <a:lvl7pPr marL="914309" algn="l" rtl="0" eaLnBrk="1" fontAlgn="base" hangingPunct="1">
        <a:spcBef>
          <a:spcPct val="0"/>
        </a:spcBef>
        <a:spcAft>
          <a:spcPct val="0"/>
        </a:spcAft>
        <a:defRPr sz="4400">
          <a:solidFill>
            <a:schemeClr val="tx1"/>
          </a:solidFill>
          <a:latin typeface="Microsoft Sans Serif" pitchFamily="34" charset="0"/>
        </a:defRPr>
      </a:lvl7pPr>
      <a:lvl8pPr marL="1371463" algn="l" rtl="0" eaLnBrk="1" fontAlgn="base" hangingPunct="1">
        <a:spcBef>
          <a:spcPct val="0"/>
        </a:spcBef>
        <a:spcAft>
          <a:spcPct val="0"/>
        </a:spcAft>
        <a:defRPr sz="4400">
          <a:solidFill>
            <a:schemeClr val="tx1"/>
          </a:solidFill>
          <a:latin typeface="Microsoft Sans Serif" pitchFamily="34" charset="0"/>
        </a:defRPr>
      </a:lvl8pPr>
      <a:lvl9pPr marL="1828617" algn="l" rtl="0" eaLnBrk="1" fontAlgn="base" hangingPunct="1">
        <a:spcBef>
          <a:spcPct val="0"/>
        </a:spcBef>
        <a:spcAft>
          <a:spcPct val="0"/>
        </a:spcAft>
        <a:defRPr sz="4400">
          <a:solidFill>
            <a:schemeClr val="tx1"/>
          </a:solidFill>
          <a:latin typeface="Microsoft Sans Serif" pitchFamily="34" charset="0"/>
        </a:defRPr>
      </a:lvl9pPr>
    </p:titleStyle>
    <p:bodyStyle>
      <a:lvl1pPr marL="342866" indent="-342866" algn="l" rtl="0" eaLnBrk="1" fontAlgn="base" hangingPunct="1">
        <a:spcBef>
          <a:spcPct val="20000"/>
        </a:spcBef>
        <a:spcAft>
          <a:spcPct val="0"/>
        </a:spcAft>
        <a:buChar char="•"/>
        <a:defRPr sz="3200">
          <a:solidFill>
            <a:schemeClr val="tx1"/>
          </a:solidFill>
          <a:latin typeface="+mn-lt"/>
          <a:ea typeface="+mn-ea"/>
          <a:cs typeface="+mn-cs"/>
        </a:defRPr>
      </a:lvl1pPr>
      <a:lvl2pPr marL="742876" indent="-285722" algn="l" rtl="0" eaLnBrk="1" fontAlgn="base" hangingPunct="1">
        <a:spcBef>
          <a:spcPct val="20000"/>
        </a:spcBef>
        <a:spcAft>
          <a:spcPct val="0"/>
        </a:spcAft>
        <a:buChar char="–"/>
        <a:defRPr sz="2800">
          <a:solidFill>
            <a:schemeClr val="tx1"/>
          </a:solidFill>
          <a:latin typeface="+mn-lt"/>
        </a:defRPr>
      </a:lvl2pPr>
      <a:lvl3pPr marL="1142886" indent="-228578" algn="l" rtl="0" eaLnBrk="1" fontAlgn="base" hangingPunct="1">
        <a:spcBef>
          <a:spcPct val="20000"/>
        </a:spcBef>
        <a:spcAft>
          <a:spcPct val="0"/>
        </a:spcAft>
        <a:buChar char="•"/>
        <a:defRPr sz="2400">
          <a:solidFill>
            <a:schemeClr val="tx1"/>
          </a:solidFill>
          <a:latin typeface="+mn-lt"/>
        </a:defRPr>
      </a:lvl3pPr>
      <a:lvl4pPr marL="1600040" indent="-228578" algn="l" rtl="0" eaLnBrk="1" fontAlgn="base" hangingPunct="1">
        <a:spcBef>
          <a:spcPct val="20000"/>
        </a:spcBef>
        <a:spcAft>
          <a:spcPct val="0"/>
        </a:spcAft>
        <a:buChar char="–"/>
        <a:defRPr sz="2000">
          <a:solidFill>
            <a:schemeClr val="tx1"/>
          </a:solidFill>
          <a:latin typeface="+mn-lt"/>
        </a:defRPr>
      </a:lvl4pPr>
      <a:lvl5pPr marL="2057195" indent="-228578" algn="l" rtl="0" eaLnBrk="1" fontAlgn="base" hangingPunct="1">
        <a:spcBef>
          <a:spcPct val="20000"/>
        </a:spcBef>
        <a:spcAft>
          <a:spcPct val="0"/>
        </a:spcAft>
        <a:buChar char="»"/>
        <a:defRPr sz="2000">
          <a:solidFill>
            <a:schemeClr val="tx1"/>
          </a:solidFill>
          <a:latin typeface="+mn-lt"/>
        </a:defRPr>
      </a:lvl5pPr>
      <a:lvl6pPr marL="2514349" indent="-228578" algn="l" rtl="0" eaLnBrk="1" fontAlgn="base" hangingPunct="1">
        <a:spcBef>
          <a:spcPct val="20000"/>
        </a:spcBef>
        <a:spcAft>
          <a:spcPct val="0"/>
        </a:spcAft>
        <a:buChar char="»"/>
        <a:defRPr sz="2000">
          <a:solidFill>
            <a:schemeClr val="tx1"/>
          </a:solidFill>
          <a:latin typeface="+mn-lt"/>
        </a:defRPr>
      </a:lvl6pPr>
      <a:lvl7pPr marL="2971503" indent="-228578" algn="l" rtl="0" eaLnBrk="1" fontAlgn="base" hangingPunct="1">
        <a:spcBef>
          <a:spcPct val="20000"/>
        </a:spcBef>
        <a:spcAft>
          <a:spcPct val="0"/>
        </a:spcAft>
        <a:buChar char="»"/>
        <a:defRPr sz="2000">
          <a:solidFill>
            <a:schemeClr val="tx1"/>
          </a:solidFill>
          <a:latin typeface="+mn-lt"/>
        </a:defRPr>
      </a:lvl7pPr>
      <a:lvl8pPr marL="3428658" indent="-228578" algn="l" rtl="0" eaLnBrk="1" fontAlgn="base" hangingPunct="1">
        <a:spcBef>
          <a:spcPct val="20000"/>
        </a:spcBef>
        <a:spcAft>
          <a:spcPct val="0"/>
        </a:spcAft>
        <a:buChar char="»"/>
        <a:defRPr sz="2000">
          <a:solidFill>
            <a:schemeClr val="tx1"/>
          </a:solidFill>
          <a:latin typeface="+mn-lt"/>
        </a:defRPr>
      </a:lvl8pPr>
      <a:lvl9pPr marL="3885812" indent="-228578"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82344559"/>
      </p:ext>
    </p:extLst>
  </p:cSld>
  <p:clrMap bg1="lt1" tx1="dk1" bg2="lt2" tx2="dk2" accent1="accent1" accent2="accent2" accent3="accent3" accent4="accent4" accent5="accent5" accent6="accent6" hlink="hlink" folHlink="folHlink"/>
  <p:sldLayoutIdLst>
    <p:sldLayoutId id="2147483696" r:id="rId1"/>
    <p:sldLayoutId id="21474836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 Id="rId4" Type="http://schemas.openxmlformats.org/officeDocument/2006/relationships/image" Target="../media/image22.jpeg"/></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36.xml"/><Relationship Id="rId5" Type="http://schemas.openxmlformats.org/officeDocument/2006/relationships/image" Target="../media/image12.png"/><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3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0.xml"/><Relationship Id="rId4" Type="http://schemas.openxmlformats.org/officeDocument/2006/relationships/image" Target="../media/image28.jpeg"/></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43.xml"/><Relationship Id="rId4" Type="http://schemas.openxmlformats.org/officeDocument/2006/relationships/image" Target="../media/image12.png"/></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1.png"/><Relationship Id="rId1" Type="http://schemas.openxmlformats.org/officeDocument/2006/relationships/slideLayout" Target="../slideLayouts/slideLayout45.xml"/><Relationship Id="rId4" Type="http://schemas.openxmlformats.org/officeDocument/2006/relationships/image" Target="../media/image12.png"/></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4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D:\Desktop\mini_YATAY-AFİŞ-PREZ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01" y="0"/>
            <a:ext cx="9140700"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588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79513" y="1815666"/>
            <a:ext cx="8496944" cy="2160240"/>
          </a:xfrm>
        </p:spPr>
        <p:txBody>
          <a:bodyPr/>
          <a:lstStyle/>
          <a:p>
            <a:pPr>
              <a:buNone/>
            </a:pPr>
            <a:endParaRPr lang="tr-TR" sz="1800" dirty="0" smtClean="0">
              <a:solidFill>
                <a:srgbClr val="000000"/>
              </a:solidFill>
            </a:endParaRPr>
          </a:p>
          <a:p>
            <a:pPr algn="just">
              <a:lnSpc>
                <a:spcPct val="150000"/>
              </a:lnSpc>
              <a:buNone/>
            </a:pPr>
            <a:r>
              <a:rPr lang="tr-TR" sz="1800" dirty="0" smtClean="0"/>
              <a:t>		</a:t>
            </a:r>
            <a:r>
              <a:rPr lang="tr-TR" sz="2000" dirty="0" smtClean="0">
                <a:solidFill>
                  <a:srgbClr val="000000"/>
                </a:solidFill>
              </a:rPr>
              <a:t> </a:t>
            </a:r>
            <a:r>
              <a:rPr lang="tr-TR" sz="2400" b="1" dirty="0" smtClean="0">
                <a:solidFill>
                  <a:srgbClr val="000000"/>
                </a:solidFill>
                <a:latin typeface="Calibri" pitchFamily="34" charset="0"/>
              </a:rPr>
              <a:t>KURUMLARIMIZDA İŞLETİLEN KANTİNLERDE ORTAK STANDARTLARI SAĞLAMAK İÇİN HER ÜRÜNDE QR KODU SİSTEMİNİ OLUŞTURMAYA YÖNELİK ÇALIŞMALAR YAPACAĞIZ. </a:t>
            </a:r>
            <a:endParaRPr lang="ru-RU" sz="2400" b="1" dirty="0" smtClean="0">
              <a:solidFill>
                <a:srgbClr val="000000"/>
              </a:solidFill>
              <a:latin typeface="Calibri" pitchFamily="34" charset="0"/>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DESTEK HİZMETLERİ</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79512" y="915566"/>
            <a:ext cx="8496944" cy="3143250"/>
          </a:xfrm>
        </p:spPr>
        <p:txBody>
          <a:bodyPr/>
          <a:lstStyle/>
          <a:p>
            <a:pPr algn="just">
              <a:lnSpc>
                <a:spcPct val="150000"/>
              </a:lnSpc>
              <a:buNone/>
            </a:pPr>
            <a:r>
              <a:rPr lang="tr-TR" sz="2000" b="1" dirty="0" smtClean="0">
                <a:latin typeface="Calibri" pitchFamily="34" charset="0"/>
              </a:rPr>
              <a:t>		</a:t>
            </a:r>
            <a:r>
              <a:rPr lang="tr-TR" sz="1800" b="1" dirty="0" smtClean="0">
                <a:solidFill>
                  <a:srgbClr val="000000"/>
                </a:solidFill>
                <a:latin typeface="Calibri" pitchFamily="34" charset="0"/>
              </a:rPr>
              <a:t>İMAM HATİP OKULLARIMIZDAKİ BAŞARILI ÖRNEKLERİ TEŞVİK EDEREK, TOPLUMSAL SORUMLULUK VE GÖNÜLLÜLÜK PROGRAMLARI İLE MODEL UYGULAMALARIN BU OKULLARIMIZ TARAFINDAN HAYATA GEÇİRİLMESİNE YÖNELİK ÇALIŞMALARIMIZ OLACAK VE SOSYAL MEDYA VB. ARAÇLARLA ETKİN BİR ŞEKİLDE DUYURULARINI SAĞLAYACAĞIZ. </a:t>
            </a:r>
          </a:p>
          <a:p>
            <a:pPr algn="just">
              <a:lnSpc>
                <a:spcPct val="150000"/>
              </a:lnSpc>
              <a:buNone/>
            </a:pPr>
            <a:r>
              <a:rPr lang="tr-TR" sz="1800" b="1" dirty="0" smtClean="0">
                <a:solidFill>
                  <a:srgbClr val="000000"/>
                </a:solidFill>
                <a:latin typeface="Calibri" pitchFamily="34" charset="0"/>
              </a:rPr>
              <a:t>		İMAM HATİP OKULLARIMIZDAKİ ÖĞRENCİLERİMİZİN BAŞTA İLAHİYAT FAKÜLTELERİ OLMAK ÜZERE YÜKSEK ÖĞRETİM KURUMLARINDA DÜZENLENEN BİLİMSEL ETKİNLİKLERE ETKİN BİR ŞEKİLDE KATILIMLARINI SAĞLAMAK ÜZERE "BİLİMSEL ETKİNLİK TAKVİMİ" HAZIRLAYARAK OKULLARIMIZLA PAYLAŞACAĞIZ.</a:t>
            </a:r>
            <a:endParaRPr lang="ru-RU" sz="1800" b="1" dirty="0" smtClean="0">
              <a:solidFill>
                <a:srgbClr val="000000"/>
              </a:solidFill>
              <a:latin typeface="Calibri" pitchFamily="34" charset="0"/>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DİN ÖĞRETİMİ</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79513" y="1113588"/>
            <a:ext cx="8496944" cy="3564396"/>
          </a:xfrm>
        </p:spPr>
        <p:txBody>
          <a:bodyPr/>
          <a:lstStyle/>
          <a:p>
            <a:pPr algn="just">
              <a:lnSpc>
                <a:spcPct val="150000"/>
              </a:lnSpc>
              <a:buNone/>
            </a:pPr>
            <a:r>
              <a:rPr lang="tr-TR" sz="1800" dirty="0" smtClean="0"/>
              <a:t>		</a:t>
            </a:r>
            <a:r>
              <a:rPr lang="tr-TR" sz="1800" b="1" dirty="0" smtClean="0">
                <a:latin typeface="Calibri" pitchFamily="34" charset="0"/>
              </a:rPr>
              <a:t> </a:t>
            </a:r>
            <a:r>
              <a:rPr lang="tr-TR" sz="1800" b="1" dirty="0" smtClean="0">
                <a:solidFill>
                  <a:srgbClr val="000000"/>
                </a:solidFill>
                <a:latin typeface="Calibri" pitchFamily="34" charset="0"/>
              </a:rPr>
              <a:t>TASARIM-BECERİ ATÖLYELERİNDE GÖREV ALMAK ÜZERE ÖĞRETMENLERİN YAN DAL/SERTİFİKA VB. YETİŞTİRİLMELERİNİ SAĞLAMAK ÜZERE ÇALIŞMALAR YÜRÜTECEĞİZ. BU KAPSAMDA İSTANBUL ÖĞRETMEN AKADEMİLERİMİZ ÇALIŞMALARINA DEVAM ETMEKTEDİR.</a:t>
            </a:r>
          </a:p>
          <a:p>
            <a:pPr algn="just">
              <a:lnSpc>
                <a:spcPct val="150000"/>
              </a:lnSpc>
              <a:buNone/>
            </a:pPr>
            <a:r>
              <a:rPr lang="tr-TR" sz="1800" b="1" dirty="0" smtClean="0">
                <a:solidFill>
                  <a:srgbClr val="000000"/>
                </a:solidFill>
                <a:latin typeface="Calibri" pitchFamily="34" charset="0"/>
              </a:rPr>
              <a:t>		EĞİTİM ALANINDA ÖZELLİKLE İSTANBUL ÖLÇEĞİNDE ÜNİVERSİTELERİN VE STK'LARIN YAPTIKLARI ARAŞTIRMA, MAKALE, BİLİMSEL RAPORLARIN DOKTORA YAPMIŞ EĞİTİMCİLERİMİZDEN OLUŞTURULACAK BİR KOMİSYON MARİFETİYLE 2023 EĞİTİM VİZYONU DOĞRULTUSUNDA UYGULAMAYA YÖNELİK ÇALIŞMALARIMIZI GELİŞTİRECEĞİZ. </a:t>
            </a:r>
            <a:endParaRPr lang="tr-TR" sz="1800" dirty="0" smtClean="0">
              <a:solidFill>
                <a:srgbClr val="000000"/>
              </a:solidFill>
            </a:endParaRPr>
          </a:p>
          <a:p>
            <a:pPr algn="just">
              <a:lnSpc>
                <a:spcPct val="150000"/>
              </a:lnSpc>
              <a:buNone/>
            </a:pPr>
            <a:r>
              <a:rPr lang="tr-TR" sz="2000" dirty="0" smtClean="0">
                <a:solidFill>
                  <a:srgbClr val="000000"/>
                </a:solidFill>
              </a:rPr>
              <a:t> 		</a:t>
            </a:r>
            <a:endParaRPr lang="tr-TR" sz="2000" b="1" dirty="0">
              <a:solidFill>
                <a:srgbClr val="000000"/>
              </a:solidFill>
              <a:latin typeface="Calibri" pitchFamily="34" charset="0"/>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İNSAN KAYNAKLARI</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79513" y="1221600"/>
            <a:ext cx="8496944" cy="3143250"/>
          </a:xfrm>
        </p:spPr>
        <p:txBody>
          <a:bodyPr/>
          <a:lstStyle/>
          <a:p>
            <a:pPr>
              <a:buNone/>
            </a:pPr>
            <a:endParaRPr lang="tr-TR" sz="1800" dirty="0" smtClean="0">
              <a:solidFill>
                <a:srgbClr val="000000"/>
              </a:solidFill>
            </a:endParaRPr>
          </a:p>
          <a:p>
            <a:pPr algn="just">
              <a:lnSpc>
                <a:spcPct val="150000"/>
              </a:lnSpc>
              <a:buNone/>
            </a:pPr>
            <a:r>
              <a:rPr lang="tr-TR" sz="1800" dirty="0" smtClean="0"/>
              <a:t>		 </a:t>
            </a:r>
            <a:r>
              <a:rPr lang="tr-TR" sz="1800" b="1" dirty="0" smtClean="0">
                <a:solidFill>
                  <a:srgbClr val="000000"/>
                </a:solidFill>
                <a:latin typeface="Calibri" pitchFamily="34" charset="0"/>
              </a:rPr>
              <a:t>EĞİTİME YAPILAN HAYIRSEVER BAĞIŞLARININ ETKİN YÖNLENDİRİLMESİ VE KULLANILMASI İLE İLGİLİ İL DÜZEYİNDE OLUŞTURULACAK YAPIYA İLİŞKİN ÖN ÇALIŞMALARIN YAPILARAK OKULLARIMIZDA BİR GİRİŞİMCİLİK HAREKETİ OLUŞTURACAĞIZ.</a:t>
            </a:r>
          </a:p>
          <a:p>
            <a:pPr algn="just">
              <a:lnSpc>
                <a:spcPct val="150000"/>
              </a:lnSpc>
              <a:buNone/>
            </a:pPr>
            <a:r>
              <a:rPr lang="tr-TR" sz="1800" dirty="0" smtClean="0">
                <a:solidFill>
                  <a:srgbClr val="000000"/>
                </a:solidFill>
              </a:rPr>
              <a:t>		 </a:t>
            </a:r>
            <a:r>
              <a:rPr lang="tr-TR" sz="1800" b="1" dirty="0" smtClean="0">
                <a:solidFill>
                  <a:srgbClr val="000000"/>
                </a:solidFill>
                <a:latin typeface="Calibri" pitchFamily="34" charset="0"/>
              </a:rPr>
              <a:t>2023 EĞİTİM VİZYONU DOĞRULTUSUNDA OLUŞTURULACAK COĞRAFİ BİLGİ SİSTEMİ İÇİN EĞİTİM KAYNAKLARI VE OKULLARIMIZIN KAPASİTELERİNE İLİŞKİN ENVANTERLERİMİZİ GÜNCELLEYECEĞİZ.</a:t>
            </a:r>
            <a:endParaRPr lang="ru-RU" sz="1800" b="1" dirty="0" smtClean="0">
              <a:solidFill>
                <a:srgbClr val="000000"/>
              </a:solidFill>
              <a:latin typeface="Calibri" pitchFamily="34" charset="0"/>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İNŞAAT VE EMLAK HİZMETLERİ</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251520" y="1111052"/>
            <a:ext cx="8245424" cy="4032448"/>
          </a:xfrm>
        </p:spPr>
        <p:txBody>
          <a:bodyPr/>
          <a:lstStyle/>
          <a:p>
            <a:pPr>
              <a:buNone/>
            </a:pPr>
            <a:endParaRPr lang="tr-TR" sz="1800" dirty="0" smtClean="0">
              <a:solidFill>
                <a:srgbClr val="000000"/>
              </a:solidFill>
            </a:endParaRPr>
          </a:p>
          <a:p>
            <a:pPr algn="just">
              <a:lnSpc>
                <a:spcPct val="150000"/>
              </a:lnSpc>
              <a:buNone/>
            </a:pPr>
            <a:r>
              <a:rPr lang="tr-TR" sz="1800" dirty="0" smtClean="0"/>
              <a:t>		</a:t>
            </a:r>
            <a:r>
              <a:rPr lang="tr-TR" sz="2000" b="1" dirty="0" smtClean="0">
                <a:latin typeface="Calibri" pitchFamily="34" charset="0"/>
              </a:rPr>
              <a:t> </a:t>
            </a:r>
            <a:r>
              <a:rPr lang="tr-TR" sz="1800" b="1" dirty="0" smtClean="0">
                <a:solidFill>
                  <a:srgbClr val="000000"/>
                </a:solidFill>
                <a:latin typeface="Calibri" pitchFamily="34" charset="0"/>
              </a:rPr>
              <a:t>DÖNER SERMAYELİ OKULLARIMIZIN ETKİNLİĞİNİ ARTIRMAK AMACIYLA DÖNER SERMAYELİ OKULLAR İLE STK VE SANAYİ TEMSİLCİLERİ İLE ORTAK BİR ÇALIŞTAY YAPACAĞIZ.</a:t>
            </a:r>
          </a:p>
          <a:p>
            <a:pPr algn="just">
              <a:lnSpc>
                <a:spcPct val="150000"/>
              </a:lnSpc>
              <a:buNone/>
            </a:pPr>
            <a:endParaRPr lang="tr-TR" sz="1800" b="1" dirty="0" smtClean="0">
              <a:solidFill>
                <a:srgbClr val="000000"/>
              </a:solidFill>
              <a:latin typeface="Calibri" pitchFamily="34" charset="0"/>
            </a:endParaRPr>
          </a:p>
          <a:p>
            <a:pPr algn="just">
              <a:lnSpc>
                <a:spcPct val="150000"/>
              </a:lnSpc>
              <a:buNone/>
            </a:pPr>
            <a:r>
              <a:rPr lang="tr-TR" sz="1800" dirty="0" smtClean="0">
                <a:solidFill>
                  <a:srgbClr val="000000"/>
                </a:solidFill>
              </a:rPr>
              <a:t>		</a:t>
            </a:r>
            <a:r>
              <a:rPr lang="tr-TR" sz="1800" b="1" dirty="0" smtClean="0">
                <a:solidFill>
                  <a:srgbClr val="000000"/>
                </a:solidFill>
                <a:latin typeface="Calibri" pitchFamily="34" charset="0"/>
              </a:rPr>
              <a:t>TASARIM ATÖLYELERİNDE HEM SAĞLIKLI HEM MİLLİ AHŞAP ÜRÜNLER/OYUNCAKLAR ÜRETMEYE BAŞLADIK, GELİŞTİREREK DEVAM EDECEĞİZ.  </a:t>
            </a: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MESLEKİ VE TEKNİK EĞİTİM</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79512" y="843558"/>
            <a:ext cx="8424936" cy="4176464"/>
          </a:xfrm>
        </p:spPr>
        <p:txBody>
          <a:bodyPr/>
          <a:lstStyle/>
          <a:p>
            <a:pPr>
              <a:buNone/>
            </a:pPr>
            <a:endParaRPr lang="tr-TR" sz="1800" dirty="0" smtClean="0">
              <a:solidFill>
                <a:srgbClr val="000000"/>
              </a:solidFill>
            </a:endParaRPr>
          </a:p>
          <a:p>
            <a:pPr algn="just">
              <a:lnSpc>
                <a:spcPct val="150000"/>
              </a:lnSpc>
              <a:buNone/>
            </a:pPr>
            <a:r>
              <a:rPr lang="tr-TR" sz="1800" dirty="0" smtClean="0"/>
              <a:t>		</a:t>
            </a:r>
            <a:endParaRPr lang="tr-TR" sz="1800" b="1" dirty="0" smtClean="0">
              <a:solidFill>
                <a:srgbClr val="000000"/>
              </a:solidFill>
              <a:latin typeface="Calibri" pitchFamily="34" charset="0"/>
            </a:endParaRPr>
          </a:p>
          <a:p>
            <a:pPr algn="just">
              <a:lnSpc>
                <a:spcPct val="150000"/>
              </a:lnSpc>
              <a:buNone/>
            </a:pPr>
            <a:r>
              <a:rPr lang="tr-TR" sz="1800" dirty="0" smtClean="0">
                <a:solidFill>
                  <a:srgbClr val="000000"/>
                </a:solidFill>
              </a:rPr>
              <a:t>		</a:t>
            </a:r>
            <a:r>
              <a:rPr lang="tr-TR" sz="1800" b="1" dirty="0" smtClean="0">
                <a:solidFill>
                  <a:srgbClr val="000000"/>
                </a:solidFill>
                <a:latin typeface="Calibri" pitchFamily="34" charset="0"/>
              </a:rPr>
              <a:t>MESLEKİ VE TEKNİK EĞİTİMDE SEKTÖRLE BİRLİKTE EĞİTİM-İSTİHDAM VE ÜRETİM BAĞLAMINDA İYİ UYGULAMA ÖRNEKLERİNİN</a:t>
            </a:r>
            <a:br>
              <a:rPr lang="tr-TR" sz="1800" b="1" dirty="0" smtClean="0">
                <a:solidFill>
                  <a:srgbClr val="000000"/>
                </a:solidFill>
                <a:latin typeface="Calibri" pitchFamily="34" charset="0"/>
              </a:rPr>
            </a:br>
            <a:r>
              <a:rPr lang="tr-TR" sz="1800" b="1" dirty="0" smtClean="0">
                <a:solidFill>
                  <a:srgbClr val="000000"/>
                </a:solidFill>
                <a:latin typeface="Calibri" pitchFamily="34" charset="0"/>
              </a:rPr>
              <a:t>SOSYAL MEDYA PLATFORMLARINDA GÖRÜNÜRLÜĞÜNÜN ARTIRILMASINA YÖNELİK ÇALIŞMALAR YAPACAĞIZ. </a:t>
            </a:r>
          </a:p>
          <a:p>
            <a:pPr algn="just">
              <a:lnSpc>
                <a:spcPct val="150000"/>
              </a:lnSpc>
              <a:buNone/>
            </a:pPr>
            <a:endParaRPr lang="tr-TR" sz="1800" b="1" dirty="0" smtClean="0">
              <a:solidFill>
                <a:srgbClr val="000000"/>
              </a:solidFill>
              <a:latin typeface="Calibri" pitchFamily="34" charset="0"/>
            </a:endParaRPr>
          </a:p>
          <a:p>
            <a:pPr algn="just">
              <a:lnSpc>
                <a:spcPct val="150000"/>
              </a:lnSpc>
              <a:buNone/>
            </a:pPr>
            <a:r>
              <a:rPr lang="tr-TR" sz="1800" dirty="0" smtClean="0">
                <a:solidFill>
                  <a:srgbClr val="000000"/>
                </a:solidFill>
              </a:rPr>
              <a:t>		</a:t>
            </a:r>
            <a:r>
              <a:rPr lang="tr-TR" sz="1800" b="1" dirty="0" smtClean="0">
                <a:solidFill>
                  <a:srgbClr val="000000"/>
                </a:solidFill>
                <a:latin typeface="Calibri" pitchFamily="34" charset="0"/>
              </a:rPr>
              <a:t>MESLEKİ VE TEKNİK EĞİTİMİN ÜRÜNLERİNİN SERGİLENECEĞİ FUAR İÇİN İÇERİK VE UYGULAMA ÇALIŞMALARI YÜRÜTECEĞİZ.</a:t>
            </a: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MESLEKİ VE TEKNİK EĞİTİM</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539552" y="555526"/>
            <a:ext cx="7885384" cy="3888432"/>
          </a:xfrm>
        </p:spPr>
        <p:txBody>
          <a:bodyPr/>
          <a:lstStyle/>
          <a:p>
            <a:pPr>
              <a:buNone/>
            </a:pPr>
            <a:endParaRPr lang="tr-TR" sz="1800" dirty="0" smtClean="0">
              <a:solidFill>
                <a:srgbClr val="000000"/>
              </a:solidFill>
            </a:endParaRPr>
          </a:p>
          <a:p>
            <a:pPr algn="just">
              <a:lnSpc>
                <a:spcPct val="150000"/>
              </a:lnSpc>
              <a:buNone/>
            </a:pPr>
            <a:r>
              <a:rPr lang="tr-TR" sz="1800" dirty="0" smtClean="0"/>
              <a:t>		</a:t>
            </a:r>
            <a:r>
              <a:rPr lang="tr-TR" sz="2000" b="1" dirty="0" smtClean="0">
                <a:latin typeface="Calibri" pitchFamily="34" charset="0"/>
              </a:rPr>
              <a:t> </a:t>
            </a:r>
          </a:p>
          <a:p>
            <a:pPr algn="just">
              <a:lnSpc>
                <a:spcPct val="150000"/>
              </a:lnSpc>
              <a:buNone/>
            </a:pPr>
            <a:r>
              <a:rPr lang="tr-TR" sz="2000" b="1" dirty="0">
                <a:solidFill>
                  <a:srgbClr val="000000"/>
                </a:solidFill>
                <a:latin typeface="Calibri" pitchFamily="34" charset="0"/>
              </a:rPr>
              <a:t>	</a:t>
            </a:r>
            <a:r>
              <a:rPr lang="tr-TR" sz="2000" b="1" dirty="0" smtClean="0">
                <a:solidFill>
                  <a:srgbClr val="000000"/>
                </a:solidFill>
                <a:latin typeface="Calibri" pitchFamily="34" charset="0"/>
              </a:rPr>
              <a:t>MESLEKİ VE TEKNİK EĞİTİMDE 2023 VİZYONU ÇERÇEVESİNDE HAZIRLANAN;</a:t>
            </a:r>
          </a:p>
          <a:p>
            <a:pPr algn="just">
              <a:lnSpc>
                <a:spcPct val="150000"/>
              </a:lnSpc>
              <a:buNone/>
            </a:pPr>
            <a:r>
              <a:rPr lang="tr-TR" sz="2000" b="1" dirty="0" smtClean="0">
                <a:solidFill>
                  <a:srgbClr val="000000"/>
                </a:solidFill>
                <a:latin typeface="Calibri" pitchFamily="34" charset="0"/>
              </a:rPr>
              <a:t>		“OKUL SANAYİ İŞBİRLİĞİ İSTANBUL MODELİ”</a:t>
            </a:r>
          </a:p>
          <a:p>
            <a:pPr algn="just">
              <a:lnSpc>
                <a:spcPct val="150000"/>
              </a:lnSpc>
              <a:buNone/>
            </a:pPr>
            <a:r>
              <a:rPr lang="tr-TR" sz="2000" b="1" dirty="0" smtClean="0">
                <a:solidFill>
                  <a:srgbClr val="000000"/>
                </a:solidFill>
                <a:latin typeface="Calibri" pitchFamily="34" charset="0"/>
              </a:rPr>
              <a:t>		“ÜRETEN OKULLAR”</a:t>
            </a:r>
          </a:p>
          <a:p>
            <a:pPr algn="just">
              <a:lnSpc>
                <a:spcPct val="150000"/>
              </a:lnSpc>
              <a:buNone/>
            </a:pPr>
            <a:r>
              <a:rPr lang="tr-TR" sz="2000" b="1" dirty="0" smtClean="0">
                <a:solidFill>
                  <a:srgbClr val="000000"/>
                </a:solidFill>
                <a:latin typeface="Calibri" pitchFamily="34" charset="0"/>
              </a:rPr>
              <a:t>		“ATÖLYE BULUŞMALARI”</a:t>
            </a:r>
            <a:endParaRPr lang="tr-TR" sz="2000" dirty="0" smtClean="0">
              <a:solidFill>
                <a:srgbClr val="000000"/>
              </a:solidFill>
            </a:endParaRPr>
          </a:p>
          <a:p>
            <a:pPr algn="just">
              <a:lnSpc>
                <a:spcPct val="150000"/>
              </a:lnSpc>
              <a:buNone/>
            </a:pPr>
            <a:r>
              <a:rPr lang="tr-TR" sz="2000" b="1" dirty="0" smtClean="0">
                <a:solidFill>
                  <a:srgbClr val="000000"/>
                </a:solidFill>
                <a:latin typeface="Calibri" pitchFamily="34" charset="0"/>
              </a:rPr>
              <a:t>		“MESLEKİ EĞİTİM KARİYER PROGRAMI”</a:t>
            </a:r>
          </a:p>
          <a:p>
            <a:pPr algn="just">
              <a:lnSpc>
                <a:spcPct val="150000"/>
              </a:lnSpc>
              <a:buNone/>
            </a:pPr>
            <a:r>
              <a:rPr lang="tr-TR" sz="2000" b="1" dirty="0" smtClean="0">
                <a:solidFill>
                  <a:srgbClr val="000000"/>
                </a:solidFill>
                <a:latin typeface="Calibri" pitchFamily="34" charset="0"/>
              </a:rPr>
              <a:t>PROJELERİMİZLE ÇALIŞMALARIMIZA DEVAM EDECEĞİZ.</a:t>
            </a: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MESLEKİ VE TEKNİK EĞİTİM</a:t>
            </a:r>
            <a:endParaRPr lang="tr-TR" sz="3200" b="1" dirty="0">
              <a:solidFill>
                <a:srgbClr val="FF0000"/>
              </a:solidFill>
            </a:endParaRPr>
          </a:p>
        </p:txBody>
      </p:sp>
    </p:spTree>
    <p:extLst>
      <p:ext uri="{BB962C8B-B14F-4D97-AF65-F5344CB8AC3E}">
        <p14:creationId xmlns:p14="http://schemas.microsoft.com/office/powerpoint/2010/main" xmlns="" val="3642167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0" y="627534"/>
            <a:ext cx="8748464" cy="3143250"/>
          </a:xfrm>
        </p:spPr>
        <p:txBody>
          <a:bodyPr/>
          <a:lstStyle/>
          <a:p>
            <a:pPr>
              <a:buNone/>
            </a:pPr>
            <a:endParaRPr lang="tr-TR" sz="1800" dirty="0" smtClean="0">
              <a:solidFill>
                <a:srgbClr val="000000"/>
              </a:solidFill>
            </a:endParaRPr>
          </a:p>
          <a:p>
            <a:pPr algn="just">
              <a:lnSpc>
                <a:spcPct val="150000"/>
              </a:lnSpc>
              <a:buNone/>
            </a:pPr>
            <a:r>
              <a:rPr lang="tr-TR" sz="1800" dirty="0" smtClean="0"/>
              <a:t>		</a:t>
            </a:r>
            <a:endParaRPr lang="tr-TR" sz="1800" b="1" dirty="0" smtClean="0">
              <a:solidFill>
                <a:srgbClr val="000000"/>
              </a:solidFill>
              <a:latin typeface="Calibri" pitchFamily="34" charset="0"/>
            </a:endParaRPr>
          </a:p>
          <a:p>
            <a:pPr algn="just">
              <a:lnSpc>
                <a:spcPct val="150000"/>
              </a:lnSpc>
              <a:buNone/>
            </a:pPr>
            <a:endParaRPr lang="tr-TR" sz="200" b="1" dirty="0" smtClean="0">
              <a:solidFill>
                <a:srgbClr val="000000"/>
              </a:solidFill>
              <a:latin typeface="Calibri" pitchFamily="34" charset="0"/>
            </a:endParaRPr>
          </a:p>
          <a:p>
            <a:pPr algn="just">
              <a:lnSpc>
                <a:spcPct val="150000"/>
              </a:lnSpc>
              <a:buNone/>
            </a:pPr>
            <a:r>
              <a:rPr lang="tr-TR" sz="1800" b="1" dirty="0" smtClean="0">
                <a:solidFill>
                  <a:srgbClr val="000000"/>
                </a:solidFill>
                <a:latin typeface="Calibri" pitchFamily="34" charset="0"/>
              </a:rPr>
              <a:t>		ORTAÖĞRETİM DERS KAZANIMLARI DOĞRULTUSUNDA DOĞAL, TARİHİ VE KÜLTÜREL MEKANLAR İLE BİLİM-SANAT MERKEZLERİ VE MÜZELER GİBİ OKUL DIŞI ÖĞRENME ORTAMLARININ DAHA ETKİN KULLANILMASI VE BU KONUYLA İLİŞKİN DERSLER BAZINDA İLİŞKİLENDİRME ÇALIŞMASI YÜRÜTECEĞİZ. BU KAPSAMDA İSTANBUL’U OKUYORUM PROJEMİZİ FAALİYETE GEÇİRECEĞİZ.</a:t>
            </a:r>
          </a:p>
          <a:p>
            <a:pPr algn="just">
              <a:lnSpc>
                <a:spcPct val="150000"/>
              </a:lnSpc>
              <a:buNone/>
            </a:pPr>
            <a:endParaRPr lang="tr-TR" sz="200" b="1" dirty="0" smtClean="0">
              <a:solidFill>
                <a:srgbClr val="000000"/>
              </a:solidFill>
              <a:latin typeface="Calibri" pitchFamily="34" charset="0"/>
            </a:endParaRPr>
          </a:p>
          <a:p>
            <a:pPr algn="just">
              <a:lnSpc>
                <a:spcPct val="150000"/>
              </a:lnSpc>
              <a:buNone/>
            </a:pPr>
            <a:r>
              <a:rPr lang="tr-TR" sz="1800" dirty="0" smtClean="0">
                <a:solidFill>
                  <a:srgbClr val="000000"/>
                </a:solidFill>
              </a:rPr>
              <a:t>		 </a:t>
            </a:r>
            <a:r>
              <a:rPr lang="tr-TR" sz="1800" b="1" dirty="0" smtClean="0">
                <a:solidFill>
                  <a:srgbClr val="000000"/>
                </a:solidFill>
                <a:latin typeface="Calibri" pitchFamily="34" charset="0"/>
              </a:rPr>
              <a:t>FEN VE SOSYAL BİLİMLER LİSELERİNİN AMAÇ VE İŞLEVİ DOĞRULTUSUNDA ÖĞRETMEN VE OKUL MÜDÜRLERİNİN İHTİYAÇLARINA İLİŞKİN TESPİT VE TEDBİR ÇALIŞMASI YAPACAĞIZ. </a:t>
            </a:r>
          </a:p>
          <a:p>
            <a:pPr algn="just">
              <a:lnSpc>
                <a:spcPct val="150000"/>
              </a:lnSpc>
              <a:buNone/>
            </a:pPr>
            <a:endParaRPr lang="tr-TR" sz="2000" dirty="0" smtClean="0">
              <a:solidFill>
                <a:schemeClr val="bg2"/>
              </a:solidFill>
            </a:endParaRPr>
          </a:p>
          <a:p>
            <a:pPr algn="just">
              <a:lnSpc>
                <a:spcPct val="150000"/>
              </a:lnSpc>
              <a:buNone/>
            </a:pPr>
            <a:r>
              <a:rPr lang="tr-TR" sz="2000" dirty="0" smtClean="0">
                <a:solidFill>
                  <a:schemeClr val="bg2"/>
                </a:solidFill>
              </a:rPr>
              <a:t>		</a:t>
            </a:r>
            <a:endParaRPr lang="ru-RU" sz="2000" dirty="0" smtClean="0">
              <a:solidFill>
                <a:srgbClr val="000000"/>
              </a:solidFill>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ORTAÖĞRETİM</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0" y="1563638"/>
            <a:ext cx="8748464" cy="3143250"/>
          </a:xfrm>
        </p:spPr>
        <p:txBody>
          <a:bodyPr/>
          <a:lstStyle/>
          <a:p>
            <a:pPr>
              <a:buNone/>
            </a:pPr>
            <a:endParaRPr lang="tr-TR" sz="1800" dirty="0" smtClean="0">
              <a:solidFill>
                <a:srgbClr val="000000"/>
              </a:solidFill>
            </a:endParaRPr>
          </a:p>
          <a:p>
            <a:pPr algn="just">
              <a:lnSpc>
                <a:spcPct val="150000"/>
              </a:lnSpc>
              <a:buNone/>
            </a:pPr>
            <a:r>
              <a:rPr lang="tr-TR" sz="1800" dirty="0" smtClean="0"/>
              <a:t>		</a:t>
            </a:r>
            <a:r>
              <a:rPr lang="tr-TR" sz="2000" dirty="0" smtClean="0"/>
              <a:t> </a:t>
            </a:r>
            <a:r>
              <a:rPr lang="tr-TR" sz="1800" b="1" dirty="0" smtClean="0">
                <a:solidFill>
                  <a:srgbClr val="000000"/>
                </a:solidFill>
                <a:latin typeface="Calibri" pitchFamily="34" charset="0"/>
              </a:rPr>
              <a:t>ORTAÖĞRETİM KURUMLARINDA HER ÖĞRENCİMİZİN EN AZ BİR ULUSAL VEYA ULUSLARARASI PROJEYE KATILIMLARININ SAĞLANMASI İÇİN TEDBİRLER ALIP VE TEŞVİKLER SAĞLAYACAĞIZ. BİLİM OLİMPİYATLARI VE ERASMUS+ PROJELERİMİZLE ÖĞRENCİLERİMİZİ DESTEKLEYECEĞİZ.</a:t>
            </a:r>
          </a:p>
          <a:p>
            <a:pPr algn="just">
              <a:lnSpc>
                <a:spcPct val="150000"/>
              </a:lnSpc>
              <a:buNone/>
            </a:pPr>
            <a:endParaRPr lang="tr-TR" sz="200" b="1" dirty="0">
              <a:solidFill>
                <a:srgbClr val="000000"/>
              </a:solidFill>
              <a:latin typeface="Calibri" pitchFamily="34" charset="0"/>
            </a:endParaRPr>
          </a:p>
          <a:p>
            <a:pPr algn="just">
              <a:lnSpc>
                <a:spcPct val="150000"/>
              </a:lnSpc>
              <a:buNone/>
            </a:pPr>
            <a:r>
              <a:rPr lang="tr-TR" sz="1800" b="1" dirty="0" smtClean="0">
                <a:solidFill>
                  <a:srgbClr val="000000"/>
                </a:solidFill>
                <a:latin typeface="Calibri" pitchFamily="34" charset="0"/>
              </a:rPr>
              <a:t>		</a:t>
            </a:r>
            <a:endParaRPr lang="ru-RU" sz="2000" dirty="0" smtClean="0">
              <a:solidFill>
                <a:srgbClr val="000000"/>
              </a:solidFill>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ORTAÖĞRETİM</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07504" y="1275606"/>
            <a:ext cx="8496944" cy="3143250"/>
          </a:xfrm>
        </p:spPr>
        <p:txBody>
          <a:bodyPr/>
          <a:lstStyle/>
          <a:p>
            <a:pPr marL="341313" indent="550863" algn="just">
              <a:lnSpc>
                <a:spcPct val="150000"/>
              </a:lnSpc>
              <a:buNone/>
            </a:pPr>
            <a:r>
              <a:rPr lang="tr-TR" sz="2000" b="1" dirty="0" smtClean="0">
                <a:solidFill>
                  <a:srgbClr val="000000"/>
                </a:solidFill>
                <a:latin typeface="Calibri" pitchFamily="34" charset="0"/>
              </a:rPr>
              <a:t>Millî Eğitim Bakanlığında tüm Türkiye’de öğrencilerin il bazında gelişimlerinin takip edilmesi okul bazlı eğitim durumlarının ölçülmesi ve eğitimi etkileyen faktörlerin ortaya çıkarılması amacıyla </a:t>
            </a:r>
            <a:r>
              <a:rPr lang="tr-TR" sz="2000" b="1" dirty="0" smtClean="0">
                <a:solidFill>
                  <a:srgbClr val="00B050"/>
                </a:solidFill>
                <a:latin typeface="Calibri" pitchFamily="34" charset="0"/>
              </a:rPr>
              <a:t>Ölçme Değerlendirme Merkezleri</a:t>
            </a:r>
            <a:r>
              <a:rPr lang="tr-TR" sz="2000" b="1" dirty="0" smtClean="0">
                <a:solidFill>
                  <a:srgbClr val="000000"/>
                </a:solidFill>
                <a:latin typeface="Calibri" pitchFamily="34" charset="0"/>
              </a:rPr>
              <a:t> kurulma çalışmaları kapsamında ilimizde Anadolu ve Avrupa yakasında </a:t>
            </a:r>
            <a:r>
              <a:rPr lang="tr-TR" sz="2000" b="1" dirty="0" smtClean="0">
                <a:solidFill>
                  <a:srgbClr val="00B050"/>
                </a:solidFill>
                <a:latin typeface="Calibri" pitchFamily="34" charset="0"/>
              </a:rPr>
              <a:t>Ölçme Değerlendirme Birimleri </a:t>
            </a:r>
            <a:r>
              <a:rPr lang="tr-TR" sz="2000" b="1" dirty="0" smtClean="0">
                <a:solidFill>
                  <a:srgbClr val="000000"/>
                </a:solidFill>
                <a:latin typeface="Calibri" pitchFamily="34" charset="0"/>
              </a:rPr>
              <a:t>oluşturulmuştur.</a:t>
            </a:r>
          </a:p>
          <a:p>
            <a:pPr algn="just">
              <a:lnSpc>
                <a:spcPct val="150000"/>
              </a:lnSpc>
              <a:buNone/>
            </a:pPr>
            <a:endParaRPr lang="tr-TR" sz="1800" b="1" dirty="0" smtClean="0">
              <a:solidFill>
                <a:srgbClr val="000000"/>
              </a:solidFill>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ÖLÇME VE DEĞERLENDİRME</a:t>
            </a:r>
            <a:endParaRPr lang="tr-TR" sz="3200" b="1" dirty="0">
              <a:solidFill>
                <a:srgbClr val="FF0000"/>
              </a:solidFill>
            </a:endParaRPr>
          </a:p>
        </p:txBody>
      </p:sp>
    </p:spTree>
    <p:extLst>
      <p:ext uri="{BB962C8B-B14F-4D97-AF65-F5344CB8AC3E}">
        <p14:creationId xmlns:p14="http://schemas.microsoft.com/office/powerpoint/2010/main" xmlns="" val="1116117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3347864" y="1491630"/>
            <a:ext cx="5652120" cy="1296144"/>
          </a:xfrm>
          <a:prstGeom prst="rect">
            <a:avLst/>
          </a:prstGeom>
          <a:noFill/>
          <a:ln w="9525">
            <a:noFill/>
            <a:miter lim="800000"/>
            <a:headEnd/>
            <a:tailEnd/>
          </a:ln>
          <a:effectLst/>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vert="horz" wrap="square" lIns="91431" tIns="45716" rIns="91431" bIns="45716" numCol="1" anchor="ctr" anchorCtr="0" compatLnSpc="1">
            <a:prstTxWarp prst="textNoShape">
              <a:avLst/>
            </a:prstTxWarp>
          </a:bodyPr>
          <a:lstStyle/>
          <a:p>
            <a:pPr lvl="0" algn="r">
              <a:lnSpc>
                <a:spcPct val="150000"/>
              </a:lnSpc>
              <a:defRPr/>
            </a:pPr>
            <a:r>
              <a:rPr lang="tr-TR" sz="4000" b="1" dirty="0" smtClean="0">
                <a:solidFill>
                  <a:srgbClr val="292929"/>
                </a:solidFill>
                <a:latin typeface="Rockwell" pitchFamily="18" charset="0"/>
              </a:rPr>
              <a:t>“MUTLU ÇOCUKLAR</a:t>
            </a:r>
          </a:p>
          <a:p>
            <a:pPr lvl="0" algn="r">
              <a:lnSpc>
                <a:spcPct val="150000"/>
              </a:lnSpc>
              <a:defRPr/>
            </a:pPr>
            <a:r>
              <a:rPr lang="tr-TR" sz="4000" b="1" kern="0" dirty="0" smtClean="0">
                <a:solidFill>
                  <a:srgbClr val="292929"/>
                </a:solidFill>
                <a:latin typeface="Rockwell" pitchFamily="18" charset="0"/>
                <a:ea typeface="+mj-ea"/>
                <a:cs typeface="+mj-cs"/>
              </a:rPr>
              <a:t>GÜÇLÜ TÜRKİYE”</a:t>
            </a:r>
            <a:endParaRPr lang="en-US" sz="4000" b="1" kern="0" dirty="0">
              <a:solidFill>
                <a:srgbClr val="292929"/>
              </a:solidFill>
              <a:latin typeface="Rockwell" pitchFamily="18"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07504" y="987574"/>
            <a:ext cx="8496944" cy="3143250"/>
          </a:xfrm>
        </p:spPr>
        <p:txBody>
          <a:bodyPr/>
          <a:lstStyle/>
          <a:p>
            <a:pPr algn="just">
              <a:lnSpc>
                <a:spcPct val="150000"/>
              </a:lnSpc>
              <a:buNone/>
            </a:pPr>
            <a:r>
              <a:rPr lang="tr-TR" sz="1800" b="1" dirty="0" smtClean="0">
                <a:solidFill>
                  <a:srgbClr val="000000"/>
                </a:solidFill>
              </a:rPr>
              <a:t>Birimlerimiz;</a:t>
            </a:r>
          </a:p>
          <a:p>
            <a:pPr algn="just">
              <a:lnSpc>
                <a:spcPct val="150000"/>
              </a:lnSpc>
            </a:pPr>
            <a:r>
              <a:rPr lang="tr-TR" sz="1800" b="1" dirty="0" smtClean="0">
                <a:solidFill>
                  <a:srgbClr val="000000"/>
                </a:solidFill>
              </a:rPr>
              <a:t>Öğrencilerin akademik düzeyleri ve öğrenme eksiklikleri,</a:t>
            </a:r>
          </a:p>
          <a:p>
            <a:pPr algn="just">
              <a:lnSpc>
                <a:spcPct val="150000"/>
              </a:lnSpc>
            </a:pPr>
            <a:r>
              <a:rPr lang="tr-TR" sz="1800" b="1" dirty="0" smtClean="0">
                <a:solidFill>
                  <a:srgbClr val="000000"/>
                </a:solidFill>
              </a:rPr>
              <a:t>Öğrenmeyi etkileyen faktörler,</a:t>
            </a:r>
          </a:p>
          <a:p>
            <a:pPr algn="just">
              <a:lnSpc>
                <a:spcPct val="150000"/>
              </a:lnSpc>
            </a:pPr>
            <a:r>
              <a:rPr lang="tr-TR" sz="1800" b="1" dirty="0" smtClean="0">
                <a:solidFill>
                  <a:srgbClr val="000000"/>
                </a:solidFill>
              </a:rPr>
              <a:t>Oklun ve çevrenin eğitime katkısını ortaya çıkartan veriler,</a:t>
            </a:r>
          </a:p>
          <a:p>
            <a:pPr marL="0" indent="0" algn="just">
              <a:lnSpc>
                <a:spcPct val="150000"/>
              </a:lnSpc>
              <a:buNone/>
            </a:pPr>
            <a:r>
              <a:rPr lang="tr-TR" sz="1800" b="1" dirty="0">
                <a:solidFill>
                  <a:srgbClr val="000000"/>
                </a:solidFill>
              </a:rPr>
              <a:t>	</a:t>
            </a:r>
            <a:r>
              <a:rPr lang="tr-TR" sz="1800" b="1" dirty="0" smtClean="0">
                <a:solidFill>
                  <a:srgbClr val="000000"/>
                </a:solidFill>
              </a:rPr>
              <a:t>Öğrenci, veli ve eğitimcilerle paylaşılacaktır.</a:t>
            </a:r>
          </a:p>
          <a:p>
            <a:pPr marL="0" indent="0" algn="just">
              <a:lnSpc>
                <a:spcPct val="150000"/>
              </a:lnSpc>
              <a:buNone/>
            </a:pPr>
            <a:endParaRPr lang="tr-TR" sz="1800" b="1" dirty="0" smtClean="0">
              <a:solidFill>
                <a:srgbClr val="000000"/>
              </a:solidFill>
            </a:endParaRPr>
          </a:p>
          <a:p>
            <a:pPr marL="0" indent="0" algn="just">
              <a:lnSpc>
                <a:spcPct val="150000"/>
              </a:lnSpc>
              <a:buNone/>
            </a:pPr>
            <a:r>
              <a:rPr lang="tr-TR" sz="1800" b="1" dirty="0" smtClean="0">
                <a:solidFill>
                  <a:srgbClr val="000000"/>
                </a:solidFill>
              </a:rPr>
              <a:t>Bu çalışmayla öğrenci kazanımları edinme düzeyleri ölçülecek, eksik öğrenmelere ve ihtiyaç duydukları tamamlayıcı eğitimlere yönelik çalışmalar yapılacaktır.</a:t>
            </a: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ÖLÇME VE DEĞERLENDİRME</a:t>
            </a:r>
            <a:endParaRPr lang="tr-TR" sz="3200" b="1" dirty="0">
              <a:solidFill>
                <a:srgbClr val="FF0000"/>
              </a:solidFill>
            </a:endParaRPr>
          </a:p>
        </p:txBody>
      </p:sp>
    </p:spTree>
    <p:extLst>
      <p:ext uri="{BB962C8B-B14F-4D97-AF65-F5344CB8AC3E}">
        <p14:creationId xmlns:p14="http://schemas.microsoft.com/office/powerpoint/2010/main" xmlns="" val="925040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07504" y="1275606"/>
            <a:ext cx="8496944" cy="3143250"/>
          </a:xfrm>
        </p:spPr>
        <p:txBody>
          <a:bodyPr/>
          <a:lstStyle/>
          <a:p>
            <a:pPr algn="just">
              <a:lnSpc>
                <a:spcPct val="150000"/>
              </a:lnSpc>
              <a:buNone/>
            </a:pPr>
            <a:endParaRPr lang="tr-TR" sz="1100" dirty="0" smtClean="0">
              <a:solidFill>
                <a:srgbClr val="000000"/>
              </a:solidFill>
            </a:endParaRPr>
          </a:p>
          <a:p>
            <a:pPr algn="just">
              <a:lnSpc>
                <a:spcPct val="150000"/>
              </a:lnSpc>
              <a:buNone/>
            </a:pPr>
            <a:r>
              <a:rPr lang="tr-TR" sz="2000" dirty="0" smtClean="0">
                <a:solidFill>
                  <a:srgbClr val="000000"/>
                </a:solidFill>
              </a:rPr>
              <a:t>		</a:t>
            </a:r>
            <a:r>
              <a:rPr lang="tr-TR" sz="2000" b="1" dirty="0" smtClean="0">
                <a:solidFill>
                  <a:srgbClr val="000000"/>
                </a:solidFill>
                <a:latin typeface="Calibri" pitchFamily="34" charset="0"/>
              </a:rPr>
              <a:t> 2023 EĞİTİM VİZYONU DOĞRULTUSUNDA HER ÖĞRENCİ İÇİN OLUŞTURULACAK VE İÇERİSİNDE SOSYAL, SPORTİF VE KÜLTÜREL ETKİNLİKLERİN YER ALACAĞI E-PORTFOLYO İÇİN KADEMELER BAZINDA İÇERİK GELİŞTİRME ÇALIŞMALARI YAPILACAKTIR.</a:t>
            </a:r>
          </a:p>
          <a:p>
            <a:pPr algn="just">
              <a:lnSpc>
                <a:spcPct val="150000"/>
              </a:lnSpc>
              <a:buNone/>
            </a:pPr>
            <a:r>
              <a:rPr lang="tr-TR" sz="2000" b="1" dirty="0" smtClean="0">
                <a:solidFill>
                  <a:srgbClr val="000000"/>
                </a:solidFill>
                <a:latin typeface="Calibri" pitchFamily="34" charset="0"/>
              </a:rPr>
              <a:t>		</a:t>
            </a:r>
            <a:endParaRPr lang="ru-RU" sz="2000" b="1" dirty="0" smtClean="0">
              <a:solidFill>
                <a:srgbClr val="000000"/>
              </a:solidFill>
              <a:latin typeface="Calibri" pitchFamily="34" charset="0"/>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ÖLÇME VE DEĞERLENDİRME</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251520" y="1221600"/>
            <a:ext cx="8496944" cy="3143250"/>
          </a:xfrm>
        </p:spPr>
        <p:txBody>
          <a:bodyPr/>
          <a:lstStyle/>
          <a:p>
            <a:pPr algn="just">
              <a:lnSpc>
                <a:spcPct val="150000"/>
              </a:lnSpc>
              <a:buNone/>
            </a:pPr>
            <a:r>
              <a:rPr lang="tr-TR" sz="1800" dirty="0" smtClean="0"/>
              <a:t>		</a:t>
            </a:r>
            <a:r>
              <a:rPr lang="tr-TR" sz="2000" dirty="0" smtClean="0"/>
              <a:t> </a:t>
            </a:r>
            <a:r>
              <a:rPr lang="tr-TR" sz="2000" b="1" dirty="0" smtClean="0">
                <a:solidFill>
                  <a:srgbClr val="000000"/>
                </a:solidFill>
                <a:latin typeface="Calibri" pitchFamily="34" charset="0"/>
              </a:rPr>
              <a:t>2023 EĞİTİM VİZYONU DOĞRULTUSUNDA GÖÇ VE BENZERİ NEDENLERLE OLUŞAN YENİ İHTİYAÇLAR ÇERÇEVESİNDE REHBERLİK HİZMETLERİNİN GÜNCELLENMESİ İÇİN ÇALIŞMA TOPLANTILARI GERÇEKLEŞTİRECEĞİZ.</a:t>
            </a:r>
          </a:p>
          <a:p>
            <a:pPr algn="just">
              <a:lnSpc>
                <a:spcPct val="150000"/>
              </a:lnSpc>
              <a:buNone/>
            </a:pPr>
            <a:r>
              <a:rPr lang="tr-TR" sz="2000" dirty="0" smtClean="0">
                <a:solidFill>
                  <a:srgbClr val="000000"/>
                </a:solidFill>
              </a:rPr>
              <a:t>		 </a:t>
            </a:r>
            <a:r>
              <a:rPr lang="tr-TR" sz="2000" b="1" dirty="0" smtClean="0">
                <a:solidFill>
                  <a:srgbClr val="000000"/>
                </a:solidFill>
                <a:latin typeface="Calibri" pitchFamily="34" charset="0"/>
              </a:rPr>
              <a:t>ÖZEL GEREKSİNİMLİ ÇOCUKLARIN TARAMALARI İLGİLİ KURUMLARIN (İL SAĞLIK MÜDÜRLÜĞÜ, SOSYAL GÜVENLİK KURUMU VE YEREL YÖNETİMLER) İÇERİSİNDE TAMAMLANARAK GEREKSİNİM TİP VE DÜZEYLERİNE GÖRE İHTİYAÇ HARİTALARINI ÇIKARACAĞIZ.</a:t>
            </a:r>
          </a:p>
          <a:p>
            <a:pPr algn="just">
              <a:lnSpc>
                <a:spcPct val="150000"/>
              </a:lnSpc>
              <a:buNone/>
            </a:pPr>
            <a:r>
              <a:rPr lang="tr-TR" sz="2000" b="1" dirty="0" smtClean="0">
                <a:solidFill>
                  <a:srgbClr val="000000"/>
                </a:solidFill>
                <a:latin typeface="Calibri" pitchFamily="34" charset="0"/>
              </a:rPr>
              <a:t>		</a:t>
            </a:r>
            <a:endParaRPr lang="ru-RU" sz="2000" b="1" dirty="0" smtClean="0">
              <a:solidFill>
                <a:srgbClr val="000000"/>
              </a:solidFill>
              <a:latin typeface="Calibri" pitchFamily="34" charset="0"/>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ÖZEL EĞİTİM VE REHBERLİK</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0" y="1437624"/>
            <a:ext cx="8496944" cy="3143250"/>
          </a:xfrm>
        </p:spPr>
        <p:txBody>
          <a:bodyPr/>
          <a:lstStyle/>
          <a:p>
            <a:pPr>
              <a:buNone/>
            </a:pPr>
            <a:endParaRPr lang="tr-TR" sz="1800" dirty="0" smtClean="0">
              <a:solidFill>
                <a:srgbClr val="000000"/>
              </a:solidFill>
            </a:endParaRPr>
          </a:p>
          <a:p>
            <a:pPr algn="just">
              <a:lnSpc>
                <a:spcPct val="150000"/>
              </a:lnSpc>
              <a:buNone/>
            </a:pPr>
            <a:r>
              <a:rPr lang="tr-TR" sz="1800" dirty="0" smtClean="0"/>
              <a:t>		</a:t>
            </a:r>
            <a:r>
              <a:rPr lang="tr-TR" sz="2000" b="1" dirty="0" smtClean="0">
                <a:solidFill>
                  <a:srgbClr val="000000"/>
                </a:solidFill>
                <a:latin typeface="Calibri" pitchFamily="34" charset="0"/>
              </a:rPr>
              <a:t> RAM VE ÖZEL EĞİTİM MERKEZLERİ İLE TOPLUMA HİZMET KONULARI İLİŞKİLENDİRİLEREK “HER AYA BİR FARKINDALIK ETKİNLİKLERİMİZ”LE ZENGİNLEŞTİRECEĞİZ.</a:t>
            </a:r>
          </a:p>
          <a:p>
            <a:pPr algn="just">
              <a:lnSpc>
                <a:spcPct val="150000"/>
              </a:lnSpc>
              <a:buNone/>
            </a:pPr>
            <a:endParaRPr lang="tr-TR" sz="1100" dirty="0" smtClean="0">
              <a:solidFill>
                <a:srgbClr val="000000"/>
              </a:solidFill>
            </a:endParaRPr>
          </a:p>
          <a:p>
            <a:pPr algn="just">
              <a:lnSpc>
                <a:spcPct val="150000"/>
              </a:lnSpc>
              <a:buNone/>
            </a:pPr>
            <a:r>
              <a:rPr lang="tr-TR" sz="2000" dirty="0" smtClean="0">
                <a:solidFill>
                  <a:srgbClr val="000000"/>
                </a:solidFill>
              </a:rPr>
              <a:t>		 </a:t>
            </a:r>
            <a:r>
              <a:rPr lang="tr-TR" sz="2000" b="1" dirty="0" smtClean="0">
                <a:solidFill>
                  <a:srgbClr val="000000"/>
                </a:solidFill>
                <a:latin typeface="Calibri" pitchFamily="34" charset="0"/>
              </a:rPr>
              <a:t>ÖZEL YETENEKLİ ÖĞRENCİLERİMİZİN RESMİ, ÖZEL VE SİVİL TOPLUM KURULUŞLARIYLA BULUŞTURULMASI VE İLERİYE DÖNÜK ÇALIŞMALARINI PLANLAYACAĞIZ.</a:t>
            </a:r>
            <a:endParaRPr lang="ru-RU" sz="2000" b="1" dirty="0" smtClean="0">
              <a:solidFill>
                <a:srgbClr val="000000"/>
              </a:solidFill>
              <a:latin typeface="Calibri" pitchFamily="34" charset="0"/>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ÖZEL EĞİTİM VE REHBERLİK</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0" y="1437624"/>
            <a:ext cx="8496944" cy="3143250"/>
          </a:xfrm>
        </p:spPr>
        <p:txBody>
          <a:bodyPr/>
          <a:lstStyle/>
          <a:p>
            <a:pPr>
              <a:buNone/>
            </a:pPr>
            <a:endParaRPr lang="tr-TR" sz="1800" dirty="0" smtClean="0">
              <a:solidFill>
                <a:srgbClr val="000000"/>
              </a:solidFill>
            </a:endParaRPr>
          </a:p>
          <a:p>
            <a:pPr algn="just">
              <a:lnSpc>
                <a:spcPct val="150000"/>
              </a:lnSpc>
              <a:buNone/>
            </a:pPr>
            <a:r>
              <a:rPr lang="tr-TR" sz="1800" dirty="0" smtClean="0"/>
              <a:t>		</a:t>
            </a:r>
            <a:r>
              <a:rPr lang="tr-TR" sz="2000" dirty="0" smtClean="0"/>
              <a:t> </a:t>
            </a:r>
            <a:r>
              <a:rPr lang="tr-TR" sz="2000" b="1" dirty="0" smtClean="0">
                <a:solidFill>
                  <a:srgbClr val="000000"/>
                </a:solidFill>
                <a:latin typeface="Calibri" pitchFamily="34" charset="0"/>
              </a:rPr>
              <a:t>KAYNAŞTIRMA EĞİTİMİNİN İMKANLARINI GELİŞTİRMEK İÇİN SINIF VE BRANŞ ÖĞRETMENLERİNE ÖZEL EĞİTİM KONULARINDA İHTİYAÇ DUYDUKLARI HİZMETİÇİ EĞİTİMLERİN TESPİTİNİ YAPACAĞIZ. BU KAPSAMDA EĞİTİMLER DÜZENLEYECEĞİZ. </a:t>
            </a:r>
          </a:p>
          <a:p>
            <a:pPr algn="just">
              <a:lnSpc>
                <a:spcPct val="150000"/>
              </a:lnSpc>
              <a:buNone/>
            </a:pPr>
            <a:endParaRPr lang="tr-TR" sz="200" dirty="0" smtClean="0">
              <a:solidFill>
                <a:srgbClr val="000000"/>
              </a:solidFill>
            </a:endParaRPr>
          </a:p>
          <a:p>
            <a:pPr algn="just">
              <a:lnSpc>
                <a:spcPct val="150000"/>
              </a:lnSpc>
              <a:buNone/>
            </a:pPr>
            <a:r>
              <a:rPr lang="tr-TR" sz="2000" dirty="0" smtClean="0">
                <a:solidFill>
                  <a:srgbClr val="000000"/>
                </a:solidFill>
              </a:rPr>
              <a:t>		 </a:t>
            </a:r>
            <a:r>
              <a:rPr lang="tr-TR" sz="2000" b="1" dirty="0" smtClean="0">
                <a:solidFill>
                  <a:srgbClr val="000000"/>
                </a:solidFill>
                <a:latin typeface="Calibri" pitchFamily="34" charset="0"/>
              </a:rPr>
              <a:t>ELVERİŞSİZ KOŞULLARDA OLAN AİLELER TESPİT EDİLEREK, İLGİLİ KURUMLARLA KOORDİNELİ BİR ŞEKİLDE DESTEK MEKANİZMALARI OLUŞTURACAĞIZ.</a:t>
            </a:r>
            <a:endParaRPr lang="ru-RU" sz="2000" b="1" dirty="0" smtClean="0">
              <a:solidFill>
                <a:srgbClr val="000000"/>
              </a:solidFill>
              <a:latin typeface="Calibri" pitchFamily="34" charset="0"/>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ÖZEL EĞİTİM VE REHBERLİK</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323528" y="1347614"/>
            <a:ext cx="8496944" cy="3705876"/>
          </a:xfrm>
        </p:spPr>
        <p:txBody>
          <a:bodyPr/>
          <a:lstStyle/>
          <a:p>
            <a:pPr algn="just">
              <a:buNone/>
            </a:pPr>
            <a:r>
              <a:rPr lang="tr-TR" sz="1800" dirty="0" smtClean="0">
                <a:solidFill>
                  <a:srgbClr val="000000"/>
                </a:solidFill>
                <a:latin typeface="Calibri" pitchFamily="34" charset="0"/>
              </a:rPr>
              <a:t>İstanbul İl Millî  Eğitim Müdürlüğü olarak özel eğitim öğrencileri için interaktif BEP ve BÖP hazırlama projeleri geliştirmiştir.</a:t>
            </a:r>
          </a:p>
          <a:p>
            <a:pPr algn="just">
              <a:buNone/>
            </a:pPr>
            <a:r>
              <a:rPr lang="tr-TR" sz="1800" dirty="0" smtClean="0">
                <a:solidFill>
                  <a:srgbClr val="000000"/>
                </a:solidFill>
                <a:latin typeface="Calibri" pitchFamily="34" charset="0"/>
              </a:rPr>
              <a:t>	Anaokulları,</a:t>
            </a:r>
          </a:p>
          <a:p>
            <a:pPr algn="just">
              <a:buNone/>
            </a:pPr>
            <a:r>
              <a:rPr lang="tr-TR" sz="1800" dirty="0" smtClean="0">
                <a:solidFill>
                  <a:srgbClr val="000000"/>
                </a:solidFill>
                <a:latin typeface="Calibri" pitchFamily="34" charset="0"/>
              </a:rPr>
              <a:t>	Uygulama Okulları</a:t>
            </a:r>
          </a:p>
          <a:p>
            <a:pPr algn="just">
              <a:buNone/>
            </a:pPr>
            <a:r>
              <a:rPr lang="tr-TR" sz="1800" dirty="0" smtClean="0">
                <a:solidFill>
                  <a:srgbClr val="000000"/>
                </a:solidFill>
                <a:latin typeface="Calibri" pitchFamily="34" charset="0"/>
              </a:rPr>
              <a:t>Şu anda aktif olarak sistemi kullanabilmektedir.  5 Kasımdan itibaren </a:t>
            </a:r>
          </a:p>
          <a:p>
            <a:pPr>
              <a:buNone/>
            </a:pPr>
            <a:r>
              <a:rPr lang="tr-TR" sz="1800" dirty="0">
                <a:solidFill>
                  <a:srgbClr val="000000"/>
                </a:solidFill>
                <a:latin typeface="Calibri" pitchFamily="34" charset="0"/>
              </a:rPr>
              <a:t>	</a:t>
            </a:r>
            <a:r>
              <a:rPr lang="tr-TR" sz="1800" dirty="0" smtClean="0">
                <a:solidFill>
                  <a:srgbClr val="000000"/>
                </a:solidFill>
                <a:latin typeface="Calibri" pitchFamily="34" charset="0"/>
              </a:rPr>
              <a:t>Özel Eğitim meslek okulları,</a:t>
            </a:r>
            <a:br>
              <a:rPr lang="tr-TR" sz="1800" dirty="0" smtClean="0">
                <a:solidFill>
                  <a:srgbClr val="000000"/>
                </a:solidFill>
                <a:latin typeface="Calibri" pitchFamily="34" charset="0"/>
              </a:rPr>
            </a:br>
            <a:r>
              <a:rPr lang="tr-TR" sz="1800" dirty="0" smtClean="0">
                <a:solidFill>
                  <a:srgbClr val="000000"/>
                </a:solidFill>
                <a:latin typeface="Calibri" pitchFamily="34" charset="0"/>
              </a:rPr>
              <a:t>İlkokul,</a:t>
            </a:r>
            <a:br>
              <a:rPr lang="tr-TR" sz="1800" dirty="0" smtClean="0">
                <a:solidFill>
                  <a:srgbClr val="000000"/>
                </a:solidFill>
                <a:latin typeface="Calibri" pitchFamily="34" charset="0"/>
              </a:rPr>
            </a:br>
            <a:r>
              <a:rPr lang="tr-TR" sz="1800" dirty="0" smtClean="0">
                <a:solidFill>
                  <a:srgbClr val="000000"/>
                </a:solidFill>
                <a:latin typeface="Calibri" pitchFamily="34" charset="0"/>
              </a:rPr>
              <a:t>Ortaokul ve lisedeki özel eğitim sınıflarında öğrenim gören öğrenciler için sistem aktif olacaktır.</a:t>
            </a:r>
          </a:p>
          <a:p>
            <a:pPr algn="just">
              <a:buNone/>
            </a:pPr>
            <a:r>
              <a:rPr lang="tr-TR" sz="1800" dirty="0" smtClean="0">
                <a:solidFill>
                  <a:srgbClr val="000000"/>
                </a:solidFill>
                <a:latin typeface="Calibri" pitchFamily="34" charset="0"/>
              </a:rPr>
              <a:t>Ayrıca özel eğitim sınıfları için16 modül 30 kutudan oluşan materyal dolabı oluşturulmuştur. 7 tane özel eğitim öğretmenleri için beceri videoları hazırlanmıştır</a:t>
            </a:r>
            <a:endParaRPr lang="tr-TR" sz="1600" dirty="0" smtClean="0">
              <a:solidFill>
                <a:srgbClr val="000000"/>
              </a:solidFill>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ÖZEL EĞİTİM VE REHBERLİK</a:t>
            </a:r>
            <a:endParaRPr lang="tr-TR" sz="3200" b="1" dirty="0">
              <a:solidFill>
                <a:srgbClr val="FF0000"/>
              </a:solidFill>
            </a:endParaRPr>
          </a:p>
        </p:txBody>
      </p:sp>
    </p:spTree>
    <p:extLst>
      <p:ext uri="{BB962C8B-B14F-4D97-AF65-F5344CB8AC3E}">
        <p14:creationId xmlns:p14="http://schemas.microsoft.com/office/powerpoint/2010/main" xmlns="" val="2692956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79512" y="915566"/>
            <a:ext cx="8317432" cy="3143250"/>
          </a:xfrm>
        </p:spPr>
        <p:txBody>
          <a:bodyPr/>
          <a:lstStyle/>
          <a:p>
            <a:pPr>
              <a:buNone/>
            </a:pPr>
            <a:endParaRPr lang="tr-TR" sz="1800" dirty="0" smtClean="0">
              <a:solidFill>
                <a:srgbClr val="000000"/>
              </a:solidFill>
            </a:endParaRPr>
          </a:p>
          <a:p>
            <a:pPr algn="just">
              <a:lnSpc>
                <a:spcPct val="150000"/>
              </a:lnSpc>
              <a:buNone/>
            </a:pPr>
            <a:r>
              <a:rPr lang="tr-TR" sz="1800" dirty="0" smtClean="0"/>
              <a:t>		</a:t>
            </a:r>
            <a:r>
              <a:rPr lang="tr-TR" sz="2000" dirty="0" smtClean="0"/>
              <a:t> </a:t>
            </a:r>
            <a:r>
              <a:rPr lang="tr-TR" sz="2000" b="1" dirty="0" smtClean="0">
                <a:solidFill>
                  <a:srgbClr val="000000"/>
                </a:solidFill>
                <a:latin typeface="Calibri" pitchFamily="34" charset="0"/>
              </a:rPr>
              <a:t>2023 EĞİTİM VİZYONU DOĞRULTUSUNDA KIRSAL VE DÜŞÜK YOĞUNLUKLU YERLEŞİM BÖLGELERİNDEKİ ÇOCUKLAR İÇİN ESNEK ZAMANLI VE ALTERNATİF ERKEN ÇOCUKLUK EĞİTİMİ MODELLERİ GELİŞTİRİLMESİNE YÖNELİK ÇALIŞMALARIN YÜRÜTECEĞİZ.</a:t>
            </a:r>
          </a:p>
          <a:p>
            <a:pPr algn="just">
              <a:lnSpc>
                <a:spcPct val="150000"/>
              </a:lnSpc>
              <a:buNone/>
            </a:pPr>
            <a:endParaRPr lang="tr-TR" sz="1200" dirty="0" smtClean="0">
              <a:solidFill>
                <a:srgbClr val="000000"/>
              </a:solidFill>
            </a:endParaRPr>
          </a:p>
          <a:p>
            <a:pPr algn="just">
              <a:lnSpc>
                <a:spcPct val="150000"/>
              </a:lnSpc>
              <a:buNone/>
            </a:pPr>
            <a:r>
              <a:rPr lang="tr-TR" sz="2000" dirty="0" smtClean="0">
                <a:solidFill>
                  <a:srgbClr val="000000"/>
                </a:solidFill>
              </a:rPr>
              <a:t>		 </a:t>
            </a:r>
            <a:r>
              <a:rPr lang="tr-TR" sz="2000" b="1" dirty="0" smtClean="0">
                <a:solidFill>
                  <a:srgbClr val="000000"/>
                </a:solidFill>
                <a:latin typeface="Calibri" pitchFamily="34" charset="0"/>
              </a:rPr>
              <a:t>ERKEN ÇOCUKLUK EĞİTİMİNDE ÖZEL GEREKSİNİMLİ ÇOCUKLARIN</a:t>
            </a:r>
            <a:br>
              <a:rPr lang="tr-TR" sz="2000" b="1" dirty="0" smtClean="0">
                <a:solidFill>
                  <a:srgbClr val="000000"/>
                </a:solidFill>
                <a:latin typeface="Calibri" pitchFamily="34" charset="0"/>
              </a:rPr>
            </a:br>
            <a:r>
              <a:rPr lang="tr-TR" sz="2000" b="1" dirty="0" smtClean="0">
                <a:solidFill>
                  <a:srgbClr val="000000"/>
                </a:solidFill>
                <a:latin typeface="Calibri" pitchFamily="34" charset="0"/>
              </a:rPr>
              <a:t>UYUMUNUN SAĞLANMASI İÇİN GEREKLİ ÖĞRETMEN EĞİTİMLERİNİN VERİLMESİNE YÖNELİK PİLOT ÇALIŞMA BAŞLATACAĞIZ.</a:t>
            </a:r>
            <a:endParaRPr lang="ru-RU" sz="2000" b="1" dirty="0" smtClean="0">
              <a:solidFill>
                <a:srgbClr val="000000"/>
              </a:solidFill>
              <a:latin typeface="Calibri" pitchFamily="34" charset="0"/>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TEMEL EĞİTİM</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79512" y="1113588"/>
            <a:ext cx="8317432" cy="3143250"/>
          </a:xfrm>
        </p:spPr>
        <p:txBody>
          <a:bodyPr/>
          <a:lstStyle/>
          <a:p>
            <a:pPr algn="just">
              <a:lnSpc>
                <a:spcPct val="150000"/>
              </a:lnSpc>
              <a:buNone/>
            </a:pPr>
            <a:r>
              <a:rPr lang="tr-TR" sz="2000" b="1" dirty="0" smtClean="0">
                <a:solidFill>
                  <a:srgbClr val="000000"/>
                </a:solidFill>
                <a:latin typeface="Calibri" pitchFamily="34" charset="0"/>
              </a:rPr>
              <a:t>		</a:t>
            </a:r>
            <a:r>
              <a:rPr lang="tr-TR" sz="1800" b="1" dirty="0" smtClean="0">
                <a:solidFill>
                  <a:srgbClr val="000000"/>
                </a:solidFill>
                <a:latin typeface="Calibri" pitchFamily="34" charset="0"/>
              </a:rPr>
              <a:t>HER OKULUMUZUN KENDİ BÖLGESİNDEKİ BİLİM MERKEZLERİ VE MÜZELERİ, SANAT MERKEZLERİNİ, TEKNOPARKLAR VE ÜNİVERSİTELERİ TESPİT EDEREK BİR PROJE ÇALIŞMASIYLA İŞBİRLİKLERİNİ ARTIRMASINA YÖNELİK ÇALIŞAMALAR YAPACAĞIZ. BU KAPSAMDA HER OKULUMUZUN BİLİMSEL VE SANATSAL ÇEVRE İŞBİRLİĞİNE YÖNELİK BİR PROJESİ OLACAKTIR.</a:t>
            </a:r>
          </a:p>
          <a:p>
            <a:pPr algn="just">
              <a:lnSpc>
                <a:spcPct val="150000"/>
              </a:lnSpc>
              <a:buNone/>
            </a:pPr>
            <a:r>
              <a:rPr lang="tr-TR" sz="1800" b="1" dirty="0" smtClean="0">
                <a:solidFill>
                  <a:srgbClr val="000000"/>
                </a:solidFill>
                <a:latin typeface="Calibri" pitchFamily="34" charset="0"/>
              </a:rPr>
              <a:t>		DERS SAATLERİNİN AZALTILMASI VE ÖĞLEDEN SONRA SOSYAL ETKİNLİKLERİN GERÇEKLEŞTİRİLEBİLMESİ İÇİN GEÇİŞ SÜRECİNE DESTEK OLACAK ŞEKİLDE OKULLARIMIZDA SEÇMELİ SOSYAL, SPORTİF VE KÜLTÜREL DERSLERİ ÖĞLEDEN SONRAYA PLANLAYACAĞIZ. </a:t>
            </a:r>
            <a:endParaRPr lang="ru-RU" sz="1800" b="1" dirty="0" smtClean="0">
              <a:solidFill>
                <a:srgbClr val="000000"/>
              </a:solidFill>
              <a:latin typeface="Calibri" pitchFamily="34" charset="0"/>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TEMEL EĞİTİM</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323528" y="1815666"/>
            <a:ext cx="8317432" cy="2322258"/>
          </a:xfrm>
        </p:spPr>
        <p:txBody>
          <a:bodyPr/>
          <a:lstStyle/>
          <a:p>
            <a:pPr algn="just">
              <a:lnSpc>
                <a:spcPct val="150000"/>
              </a:lnSpc>
              <a:buNone/>
            </a:pPr>
            <a:r>
              <a:rPr lang="tr-TR" sz="1800" dirty="0" smtClean="0"/>
              <a:t>		</a:t>
            </a:r>
            <a:r>
              <a:rPr lang="tr-TR" sz="2000" dirty="0" smtClean="0"/>
              <a:t> </a:t>
            </a:r>
            <a:r>
              <a:rPr lang="tr-TR" sz="2000" b="1" dirty="0" smtClean="0">
                <a:solidFill>
                  <a:srgbClr val="000000"/>
                </a:solidFill>
                <a:latin typeface="Calibri" pitchFamily="34" charset="0"/>
              </a:rPr>
              <a:t>YURTDIŞINDA YAŞAYAN VATANDAŞLARIMIZIN ÇOCUKLARINA EĞİTİM HİZMETLERİNİN NİTELİĞİNİ ARTIRMAK MAKSADIYLA YURTDIŞINDA ÖĞRETMENLİK YAPMIŞ OLAN ÖĞRETMENLERİMİZLE PAYLAŞIM VE ÇALIŞMA TOPLANTILARI YAPACAK, BİRLİKTE EĞİTİM ÇALIŞMALARI YÜRÜTECEĞİZ.</a:t>
            </a:r>
            <a:endParaRPr lang="ru-RU" sz="2000" b="1" dirty="0" smtClean="0">
              <a:solidFill>
                <a:srgbClr val="000000"/>
              </a:solidFill>
              <a:latin typeface="Calibri" pitchFamily="34" charset="0"/>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YURTDIŞI EĞİTİM </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251520" y="987574"/>
            <a:ext cx="8496944" cy="3143250"/>
          </a:xfrm>
        </p:spPr>
        <p:txBody>
          <a:bodyPr/>
          <a:lstStyle/>
          <a:p>
            <a:pPr>
              <a:buNone/>
            </a:pPr>
            <a:endParaRPr lang="tr-TR" sz="1800" dirty="0" smtClean="0">
              <a:solidFill>
                <a:srgbClr val="000000"/>
              </a:solidFill>
            </a:endParaRPr>
          </a:p>
          <a:p>
            <a:pPr>
              <a:lnSpc>
                <a:spcPct val="150000"/>
              </a:lnSpc>
              <a:buNone/>
            </a:pPr>
            <a:r>
              <a:rPr lang="tr-TR" sz="1800" dirty="0" smtClean="0"/>
              <a:t>		</a:t>
            </a:r>
            <a:r>
              <a:rPr lang="tr-TR" sz="2000" dirty="0" smtClean="0"/>
              <a:t> </a:t>
            </a:r>
            <a:r>
              <a:rPr lang="tr-TR" sz="2000" b="1" dirty="0" smtClean="0">
                <a:solidFill>
                  <a:srgbClr val="000000"/>
                </a:solidFill>
                <a:latin typeface="Calibri" pitchFamily="34" charset="0"/>
              </a:rPr>
              <a:t>2023 EĞİTİM VİZYONU DOĞRULTUSUNDA STRATEJİ GELİŞTİRME BİRİMİMİZ ÇOK YÖNLÜ ÇALIŞMALAR YAPARAK;</a:t>
            </a:r>
            <a:br>
              <a:rPr lang="tr-TR" sz="2000" b="1" dirty="0" smtClean="0">
                <a:solidFill>
                  <a:srgbClr val="000000"/>
                </a:solidFill>
                <a:latin typeface="Calibri" pitchFamily="34" charset="0"/>
              </a:rPr>
            </a:br>
            <a:endParaRPr lang="tr-TR" sz="2000" b="1" dirty="0" smtClean="0">
              <a:solidFill>
                <a:srgbClr val="000000"/>
              </a:solidFill>
              <a:latin typeface="Calibri" pitchFamily="34" charset="0"/>
            </a:endParaRPr>
          </a:p>
          <a:p>
            <a:pPr>
              <a:buFont typeface="Wingdings" pitchFamily="2" charset="2"/>
              <a:buChar char="Ø"/>
            </a:pPr>
            <a:r>
              <a:rPr lang="tr-TR" sz="2000" b="1" dirty="0" smtClean="0">
                <a:solidFill>
                  <a:srgbClr val="000000"/>
                </a:solidFill>
                <a:latin typeface="Calibri" pitchFamily="34" charset="0"/>
              </a:rPr>
              <a:t>SOSYAL KÜLTÜREL VE SPORTİF</a:t>
            </a:r>
          </a:p>
          <a:p>
            <a:pPr>
              <a:buFont typeface="Wingdings" pitchFamily="2" charset="2"/>
              <a:buChar char="Ø"/>
            </a:pPr>
            <a:r>
              <a:rPr lang="tr-TR" sz="2000" b="1" dirty="0" smtClean="0">
                <a:solidFill>
                  <a:srgbClr val="000000"/>
                </a:solidFill>
                <a:latin typeface="Calibri" pitchFamily="34" charset="0"/>
              </a:rPr>
              <a:t>AKADEMİK</a:t>
            </a:r>
          </a:p>
          <a:p>
            <a:pPr>
              <a:buFont typeface="Wingdings" pitchFamily="2" charset="2"/>
              <a:buChar char="Ø"/>
            </a:pPr>
            <a:r>
              <a:rPr lang="tr-TR" sz="2000" b="1" dirty="0" smtClean="0">
                <a:solidFill>
                  <a:srgbClr val="000000"/>
                </a:solidFill>
                <a:latin typeface="Calibri" pitchFamily="34" charset="0"/>
              </a:rPr>
              <a:t>DEĞERLER EĞİTİMİ</a:t>
            </a:r>
          </a:p>
          <a:p>
            <a:pPr>
              <a:buNone/>
            </a:pPr>
            <a:r>
              <a:rPr lang="tr-TR" sz="2000" b="1" dirty="0" smtClean="0">
                <a:solidFill>
                  <a:srgbClr val="000000"/>
                </a:solidFill>
                <a:latin typeface="Calibri" pitchFamily="34" charset="0"/>
              </a:rPr>
              <a:t/>
            </a:r>
            <a:br>
              <a:rPr lang="tr-TR" sz="2000" b="1" dirty="0" smtClean="0">
                <a:solidFill>
                  <a:srgbClr val="000000"/>
                </a:solidFill>
                <a:latin typeface="Calibri" pitchFamily="34" charset="0"/>
              </a:rPr>
            </a:br>
            <a:r>
              <a:rPr lang="tr-TR" sz="2000" b="1" dirty="0" smtClean="0">
                <a:solidFill>
                  <a:srgbClr val="000000"/>
                </a:solidFill>
                <a:latin typeface="Calibri" pitchFamily="34" charset="0"/>
              </a:rPr>
              <a:t>ALANLARINDA </a:t>
            </a:r>
            <a:r>
              <a:rPr lang="tr-TR" sz="2000" b="1" dirty="0" smtClean="0">
                <a:solidFill>
                  <a:srgbClr val="C00000"/>
                </a:solidFill>
                <a:latin typeface="Calibri" pitchFamily="34" charset="0"/>
              </a:rPr>
              <a:t>23 PROJE </a:t>
            </a:r>
            <a:r>
              <a:rPr lang="tr-TR" sz="2000" b="1" dirty="0" smtClean="0">
                <a:solidFill>
                  <a:srgbClr val="000000"/>
                </a:solidFill>
                <a:latin typeface="Calibri" pitchFamily="34" charset="0"/>
              </a:rPr>
              <a:t>İLE 2023 EĞİTİM VİZYONU HEDEFLERİNE HAZIRLANMIŞTIR.</a:t>
            </a:r>
            <a:endParaRPr lang="ru-RU" sz="2000" dirty="0" smtClean="0">
              <a:solidFill>
                <a:srgbClr val="000000"/>
              </a:solidFill>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STRATEJİ GELİŞTİRME</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3395" y="1627586"/>
            <a:ext cx="473869" cy="1796823"/>
          </a:xfrm>
          <a:prstGeom prst="rect">
            <a:avLst/>
          </a:prstGeom>
        </p:spPr>
        <p:txBody>
          <a:bodyPr lIns="0" tIns="11606" rIns="0" bIns="0">
            <a:spAutoFit/>
          </a:bodyPr>
          <a:lstStyle/>
          <a:p>
            <a:pPr marL="9671" defTabSz="696338" fontAlgn="auto">
              <a:spcBef>
                <a:spcPts val="91"/>
              </a:spcBef>
              <a:spcAft>
                <a:spcPts val="0"/>
              </a:spcAft>
              <a:defRPr/>
            </a:pPr>
            <a:r>
              <a:rPr sz="5800" b="1" dirty="0">
                <a:solidFill>
                  <a:prstClr val="black"/>
                </a:solidFill>
                <a:latin typeface="Akrobat SemiBold"/>
                <a:cs typeface="Akrobat SemiBold"/>
              </a:rPr>
              <a:t>23</a:t>
            </a:r>
            <a:endParaRPr sz="5800" dirty="0">
              <a:solidFill>
                <a:prstClr val="black"/>
              </a:solidFill>
              <a:latin typeface="Akrobat SemiBold"/>
              <a:cs typeface="Akrobat SemiBold"/>
            </a:endParaRPr>
          </a:p>
        </p:txBody>
      </p:sp>
      <p:sp>
        <p:nvSpPr>
          <p:cNvPr id="3" name="object 3"/>
          <p:cNvSpPr txBox="1">
            <a:spLocks noGrp="1"/>
          </p:cNvSpPr>
          <p:nvPr>
            <p:ph type="title"/>
          </p:nvPr>
        </p:nvSpPr>
        <p:spPr>
          <a:xfrm>
            <a:off x="5796136" y="2301720"/>
            <a:ext cx="3347864" cy="623888"/>
          </a:xfrm>
        </p:spPr>
        <p:txBody>
          <a:bodyPr tIns="11606" rtlCol="0"/>
          <a:lstStyle/>
          <a:p>
            <a:pPr marL="9671" fontAlgn="auto">
              <a:spcBef>
                <a:spcPts val="91"/>
              </a:spcBef>
              <a:spcAft>
                <a:spcPts val="0"/>
              </a:spcAft>
              <a:defRPr/>
            </a:pPr>
            <a:r>
              <a:rPr sz="5300" b="0" dirty="0">
                <a:solidFill>
                  <a:srgbClr val="000000"/>
                </a:solidFill>
                <a:latin typeface="Akrobat SemiBold"/>
                <a:cs typeface="Akrobat SemiBold"/>
              </a:rPr>
              <a:t>ViZYONU</a:t>
            </a:r>
            <a:endParaRPr sz="5300" dirty="0">
              <a:latin typeface="Akrobat SemiBold"/>
              <a:cs typeface="Akrobat SemiBold"/>
            </a:endParaRPr>
          </a:p>
        </p:txBody>
      </p:sp>
      <p:sp>
        <p:nvSpPr>
          <p:cNvPr id="4" name="1 Başlık"/>
          <p:cNvSpPr txBox="1">
            <a:spLocks/>
          </p:cNvSpPr>
          <p:nvPr/>
        </p:nvSpPr>
        <p:spPr bwMode="auto">
          <a:xfrm>
            <a:off x="251520" y="4083918"/>
            <a:ext cx="9180512" cy="509804"/>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0" cap="none" spc="0" normalizeH="0" baseline="0" noProof="0" smtClean="0">
                <a:ln>
                  <a:noFill/>
                </a:ln>
                <a:solidFill>
                  <a:srgbClr val="000000"/>
                </a:solidFill>
                <a:effectLst/>
                <a:uLnTx/>
                <a:uFillTx/>
                <a:latin typeface="Calibri"/>
                <a:ea typeface="+mj-ea"/>
                <a:cs typeface="Calibri"/>
              </a:rPr>
              <a:t>“AKLI SELİM, KALBİ SELİM, ZEVK-İ SELİM” </a:t>
            </a:r>
            <a:endParaRPr kumimoji="0" lang="tr-TR" sz="4000" b="1" i="0" u="none" strike="noStrike" kern="0" cap="none" spc="0" normalizeH="0" baseline="0" noProof="0" dirty="0">
              <a:ln>
                <a:noFill/>
              </a:ln>
              <a:solidFill>
                <a:srgbClr val="000000"/>
              </a:solidFill>
              <a:effectLst/>
              <a:uLnTx/>
              <a:uFillTx/>
              <a:latin typeface="Calibri"/>
              <a:ea typeface="+mj-ea"/>
              <a:cs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4 Dikdörtgen"/>
          <p:cNvSpPr/>
          <p:nvPr/>
        </p:nvSpPr>
        <p:spPr>
          <a:xfrm>
            <a:off x="4499992" y="411510"/>
            <a:ext cx="4392488" cy="3970310"/>
          </a:xfrm>
          <a:prstGeom prst="rect">
            <a:avLst/>
          </a:prstGeom>
        </p:spPr>
        <p:txBody>
          <a:bodyPr wrap="square" lIns="91431" tIns="45716" rIns="91431" bIns="45716">
            <a:spAutoFit/>
          </a:bodyPr>
          <a:lstStyle/>
          <a:p>
            <a:r>
              <a:rPr lang="tr-TR" b="1" dirty="0" smtClean="0">
                <a:solidFill>
                  <a:srgbClr val="FF0000"/>
                </a:solidFill>
                <a:latin typeface="Calibri" pitchFamily="34" charset="0"/>
              </a:rPr>
              <a:t>BAŞÖZNESİ İNSAN </a:t>
            </a:r>
            <a:r>
              <a:rPr lang="tr-TR" b="1" dirty="0" smtClean="0">
                <a:solidFill>
                  <a:srgbClr val="000000"/>
                </a:solidFill>
                <a:latin typeface="Calibri" pitchFamily="34" charset="0"/>
              </a:rPr>
              <a:t>OLAN 2023 EĞİTİM VİZYONUMUZDA </a:t>
            </a:r>
          </a:p>
          <a:p>
            <a:endParaRPr lang="tr-TR" b="1" dirty="0" smtClean="0">
              <a:solidFill>
                <a:srgbClr val="000000"/>
              </a:solidFill>
              <a:latin typeface="Calibri" pitchFamily="34" charset="0"/>
            </a:endParaRPr>
          </a:p>
          <a:p>
            <a:endParaRPr lang="tr-TR" b="1" dirty="0" smtClean="0">
              <a:solidFill>
                <a:srgbClr val="000000"/>
              </a:solidFill>
              <a:latin typeface="Calibri" pitchFamily="34" charset="0"/>
            </a:endParaRPr>
          </a:p>
          <a:p>
            <a:endParaRPr lang="tr-TR" b="1" dirty="0" smtClean="0">
              <a:solidFill>
                <a:srgbClr val="000000"/>
              </a:solidFill>
              <a:latin typeface="Calibri" pitchFamily="34" charset="0"/>
            </a:endParaRPr>
          </a:p>
          <a:p>
            <a:r>
              <a:rPr lang="tr-TR" sz="2800" b="1" dirty="0" smtClean="0">
                <a:solidFill>
                  <a:srgbClr val="000000"/>
                </a:solidFill>
              </a:rPr>
              <a:t>HEPİMİZE MUVAFFAKİYETLER DİLİYORUM. </a:t>
            </a:r>
          </a:p>
          <a:p>
            <a:endParaRPr lang="tr-TR" b="1" dirty="0" smtClean="0">
              <a:solidFill>
                <a:srgbClr val="000000"/>
              </a:solidFill>
            </a:endParaRPr>
          </a:p>
          <a:p>
            <a:endParaRPr lang="tr-TR" b="1"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D:\Desktop\Resim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23862"/>
            <a:ext cx="4032448" cy="51542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3603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503549" y="929538"/>
            <a:ext cx="8229600" cy="3514419"/>
          </a:xfrm>
        </p:spPr>
        <p:txBody>
          <a:bodyPr>
            <a:noAutofit/>
          </a:bodyPr>
          <a:lstStyle/>
          <a:p>
            <a:pPr marL="0" indent="0">
              <a:buNone/>
            </a:pPr>
            <a:r>
              <a:rPr lang="tr-TR" sz="1400" b="1" dirty="0" smtClean="0"/>
              <a:t>    “</a:t>
            </a:r>
            <a:r>
              <a:rPr lang="tr-TR" sz="1400" b="1" dirty="0"/>
              <a:t>Öğretmeniyle Güzel İstanbul”</a:t>
            </a:r>
            <a:r>
              <a:rPr lang="tr-TR" sz="1400" dirty="0"/>
              <a:t> </a:t>
            </a:r>
            <a:r>
              <a:rPr lang="tr-TR" sz="1400" dirty="0" smtClean="0"/>
              <a:t>Projesi </a:t>
            </a:r>
            <a:r>
              <a:rPr lang="tr-TR" sz="1400" dirty="0"/>
              <a:t>ile;</a:t>
            </a:r>
          </a:p>
          <a:p>
            <a:pPr marL="0" indent="0">
              <a:buNone/>
            </a:pPr>
            <a:r>
              <a:rPr lang="tr-TR" sz="1400" dirty="0"/>
              <a:t> </a:t>
            </a:r>
          </a:p>
          <a:p>
            <a:pPr lvl="0">
              <a:lnSpc>
                <a:spcPct val="200000"/>
              </a:lnSpc>
            </a:pPr>
            <a:r>
              <a:rPr lang="tr-TR" sz="1400" dirty="0"/>
              <a:t>Öğrencinin öğrenme ihtiyaçları temelinde ve okul gelişim hedefleri doğrultusunda öğretmenin mesleki ve kişisel gelişiminin planlanması</a:t>
            </a:r>
            <a:r>
              <a:rPr lang="tr-TR" sz="1400" dirty="0" smtClean="0"/>
              <a:t>,</a:t>
            </a:r>
            <a:endParaRPr lang="tr-TR" sz="1400" dirty="0"/>
          </a:p>
          <a:p>
            <a:pPr lvl="0">
              <a:lnSpc>
                <a:spcPct val="200000"/>
              </a:lnSpc>
            </a:pPr>
            <a:r>
              <a:rPr lang="tr-TR" sz="1400" dirty="0"/>
              <a:t>Öğretmenlerin deneyimlerini </a:t>
            </a:r>
            <a:r>
              <a:rPr lang="tr-TR" sz="1400" dirty="0" smtClean="0"/>
              <a:t>paylaşmalarını sağlayacak ortamların oluşturulması,</a:t>
            </a:r>
            <a:endParaRPr lang="tr-TR" sz="1400" dirty="0"/>
          </a:p>
          <a:p>
            <a:pPr lvl="0">
              <a:lnSpc>
                <a:spcPct val="200000"/>
              </a:lnSpc>
            </a:pPr>
            <a:r>
              <a:rPr lang="tr-TR" sz="1400" dirty="0" smtClean="0"/>
              <a:t>Öğretmenlerde </a:t>
            </a:r>
            <a:r>
              <a:rPr lang="tr-TR" sz="1400" dirty="0"/>
              <a:t>girişimcilik, bilimsel araştırma ve düşünme, problemlere farklı yaklaşım, işbirliği </a:t>
            </a:r>
            <a:r>
              <a:rPr lang="tr-TR" sz="1400" dirty="0" smtClean="0"/>
              <a:t>gibi özelliklerin </a:t>
            </a:r>
            <a:r>
              <a:rPr lang="tr-TR" sz="1400" dirty="0"/>
              <a:t>geliştirilmesi</a:t>
            </a:r>
            <a:r>
              <a:rPr lang="tr-TR" sz="1400" dirty="0" smtClean="0"/>
              <a:t>,</a:t>
            </a:r>
            <a:endParaRPr lang="tr-TR" sz="1400" dirty="0"/>
          </a:p>
        </p:txBody>
      </p:sp>
      <p:sp>
        <p:nvSpPr>
          <p:cNvPr id="8" name="Başlık 2"/>
          <p:cNvSpPr>
            <a:spLocks noGrp="1"/>
          </p:cNvSpPr>
          <p:nvPr>
            <p:ph type="title"/>
          </p:nvPr>
        </p:nvSpPr>
        <p:spPr>
          <a:xfrm>
            <a:off x="1619672" y="303498"/>
            <a:ext cx="4830868" cy="485589"/>
          </a:xfrm>
        </p:spPr>
        <p:txBody>
          <a:bodyPr>
            <a:noAutofit/>
          </a:bodyPr>
          <a:lstStyle/>
          <a:p>
            <a:pPr algn="ctr"/>
            <a:r>
              <a:rPr lang="tr-TR" sz="2000" b="1" dirty="0" smtClean="0">
                <a:solidFill>
                  <a:srgbClr val="C00000"/>
                </a:solidFill>
              </a:rPr>
              <a:t>ÖĞRETMENİYLE GÜZEL İSTANBUL</a:t>
            </a:r>
            <a:r>
              <a:rPr lang="tr-TR" sz="2000" b="1" dirty="0">
                <a:solidFill>
                  <a:srgbClr val="C00000"/>
                </a:solidFill>
              </a:rPr>
              <a:t/>
            </a:r>
            <a:br>
              <a:rPr lang="tr-TR" sz="2000" b="1" dirty="0">
                <a:solidFill>
                  <a:srgbClr val="C00000"/>
                </a:solidFill>
              </a:rPr>
            </a:br>
            <a:endParaRPr lang="tr-TR" sz="2000" b="1"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6838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503549" y="1131590"/>
            <a:ext cx="8229600" cy="3312368"/>
          </a:xfrm>
        </p:spPr>
        <p:txBody>
          <a:bodyPr>
            <a:noAutofit/>
          </a:bodyPr>
          <a:lstStyle/>
          <a:p>
            <a:pPr lvl="0">
              <a:lnSpc>
                <a:spcPct val="200000"/>
              </a:lnSpc>
            </a:pPr>
            <a:r>
              <a:rPr lang="tr-TR" sz="1400" dirty="0" smtClean="0"/>
              <a:t>Planlanan </a:t>
            </a:r>
            <a:r>
              <a:rPr lang="tr-TR" sz="1400" dirty="0"/>
              <a:t>farklı sosyal, kültürel ve sportif etkinlikler ile öğretmenlerin motivasyonlarının artırılması ve dolayısıyla iş verimliliğinin yükseltilmesi, </a:t>
            </a:r>
          </a:p>
          <a:p>
            <a:pPr lvl="0">
              <a:lnSpc>
                <a:spcPct val="200000"/>
              </a:lnSpc>
            </a:pPr>
            <a:r>
              <a:rPr lang="tr-TR" sz="1400" dirty="0"/>
              <a:t>Öğretmenlerin yaptıkları işlerin toplumda tanıtılması ve gösterdikleri fedakârlıklar konusunda toplumda farkındalık yaratılması</a:t>
            </a:r>
          </a:p>
          <a:p>
            <a:pPr lvl="0">
              <a:lnSpc>
                <a:spcPct val="200000"/>
              </a:lnSpc>
            </a:pPr>
            <a:r>
              <a:rPr lang="tr-TR" sz="1400" dirty="0"/>
              <a:t>Eğitimi uygulama ve karar alma süreçlerinde; öğretmenlerin daha fazla yer almaları sağlanarak, öğretmenlerin ilgili oldukları alanlarda istek, düşünce, beklenti ve amaçlarını açıklayabilecekleri uygun ortamların hazırlanması hedeflenmektedir</a:t>
            </a:r>
            <a:r>
              <a:rPr lang="tr-TR" sz="1400" dirty="0" smtClean="0"/>
              <a:t>.</a:t>
            </a:r>
          </a:p>
        </p:txBody>
      </p:sp>
      <p:sp>
        <p:nvSpPr>
          <p:cNvPr id="8" name="Başlık 2"/>
          <p:cNvSpPr>
            <a:spLocks noGrp="1"/>
          </p:cNvSpPr>
          <p:nvPr>
            <p:ph type="title"/>
          </p:nvPr>
        </p:nvSpPr>
        <p:spPr>
          <a:xfrm>
            <a:off x="1619672" y="303498"/>
            <a:ext cx="4830868" cy="485589"/>
          </a:xfrm>
        </p:spPr>
        <p:txBody>
          <a:bodyPr>
            <a:noAutofit/>
          </a:bodyPr>
          <a:lstStyle/>
          <a:p>
            <a:pPr algn="ctr"/>
            <a:r>
              <a:rPr lang="tr-TR" sz="2000" b="1" dirty="0" smtClean="0">
                <a:solidFill>
                  <a:srgbClr val="C00000"/>
                </a:solidFill>
              </a:rPr>
              <a:t>ÖĞRETMENİYLE GÜZEL İSTANBUL</a:t>
            </a:r>
            <a:r>
              <a:rPr lang="tr-TR" sz="2000" b="1" dirty="0">
                <a:solidFill>
                  <a:srgbClr val="C00000"/>
                </a:solidFill>
              </a:rPr>
              <a:t/>
            </a:r>
            <a:br>
              <a:rPr lang="tr-TR" sz="2000" b="1" dirty="0">
                <a:solidFill>
                  <a:srgbClr val="C00000"/>
                </a:solidFill>
              </a:rPr>
            </a:br>
            <a:endParaRPr lang="tr-TR" sz="2000" b="1"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4612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059582"/>
            <a:ext cx="8229600" cy="3942438"/>
          </a:xfrm>
        </p:spPr>
        <p:txBody>
          <a:bodyPr>
            <a:noAutofit/>
          </a:bodyPr>
          <a:lstStyle/>
          <a:p>
            <a:pPr algn="just">
              <a:buNone/>
            </a:pPr>
            <a:r>
              <a:rPr lang="tr-TR" sz="1600" dirty="0" smtClean="0"/>
              <a:t>	Projemiz ile,	</a:t>
            </a:r>
          </a:p>
          <a:p>
            <a:pPr marL="0" indent="892175" algn="just">
              <a:buNone/>
            </a:pPr>
            <a:r>
              <a:rPr lang="tr-TR" sz="1600" dirty="0" smtClean="0"/>
              <a:t>	2018-2019  Eğitim Öğretim yılı boyunca öğrencilerin Sosyal, Sportif ve Kültürel faaliyetlere katılmalarını sağlayarak, yeni ilgi alanları kazanmaları ve dolayısıyla yetenek ve kişiliklerinin sağlıklı bir şekilde geliştirilmesi amaçlanmaktadır. </a:t>
            </a:r>
          </a:p>
          <a:p>
            <a:pPr algn="just">
              <a:buNone/>
            </a:pPr>
            <a:r>
              <a:rPr lang="tr-TR" sz="1600" dirty="0" smtClean="0"/>
              <a:t>		</a:t>
            </a:r>
          </a:p>
          <a:p>
            <a:pPr algn="just">
              <a:buNone/>
            </a:pPr>
            <a:r>
              <a:rPr lang="tr-TR" sz="1600" dirty="0" smtClean="0"/>
              <a:t>	Bu kapsamda,</a:t>
            </a:r>
          </a:p>
          <a:p>
            <a:pPr marL="533400" indent="0" algn="just" defTabSz="719138"/>
            <a:r>
              <a:rPr lang="tr-TR" sz="1600" dirty="0" smtClean="0"/>
              <a:t>	Okullarımızda korolar oluşturulacaktır.</a:t>
            </a:r>
          </a:p>
          <a:p>
            <a:pPr marL="533400" indent="0" algn="just" defTabSz="719138"/>
            <a:r>
              <a:rPr lang="tr-TR" sz="1600" dirty="0" smtClean="0"/>
              <a:t>	Her öğrencinin bir enstrümana yönlendirilmesi sağlanacaktır.</a:t>
            </a:r>
          </a:p>
          <a:p>
            <a:pPr marL="533400" indent="0" algn="just" defTabSz="719138"/>
            <a:r>
              <a:rPr lang="tr-TR" sz="1600" dirty="0" smtClean="0"/>
              <a:t> 	Okullarımızda halkoyunu ekipleri oluşturulup ilçeler arası yarışmalar düzenlenecektir.</a:t>
            </a:r>
          </a:p>
          <a:p>
            <a:pPr marL="533400" indent="0" algn="just" defTabSz="719138"/>
            <a:r>
              <a:rPr lang="tr-TR" sz="1600" dirty="0" smtClean="0"/>
              <a:t> Öğrencilerin farklı spor alanlarını (okçuluk, </a:t>
            </a:r>
            <a:r>
              <a:rPr lang="tr-TR" sz="1600" dirty="0" err="1" smtClean="0"/>
              <a:t>bocce</a:t>
            </a:r>
            <a:r>
              <a:rPr lang="tr-TR" sz="1600" dirty="0" smtClean="0"/>
              <a:t>, buz pateni, yüzme) keşfetmeleri sağlanacaktır.</a:t>
            </a:r>
            <a:endParaRPr lang="tr-TR" sz="1600" b="1" dirty="0"/>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OKULUMDA BİR SES İKİ HAREKET</a:t>
            </a:r>
            <a:endParaRPr lang="tr-TR" sz="1800" b="1"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8402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Başlık 2"/>
          <p:cNvSpPr>
            <a:spLocks noGrp="1"/>
          </p:cNvSpPr>
          <p:nvPr>
            <p:ph type="title"/>
          </p:nvPr>
        </p:nvSpPr>
        <p:spPr>
          <a:xfrm>
            <a:off x="1619672" y="573993"/>
            <a:ext cx="4830868" cy="485589"/>
          </a:xfrm>
        </p:spPr>
        <p:txBody>
          <a:bodyPr>
            <a:noAutofit/>
          </a:bodyPr>
          <a:lstStyle/>
          <a:p>
            <a:r>
              <a:rPr lang="tr-TR" sz="1800" b="1" dirty="0" smtClean="0">
                <a:solidFill>
                  <a:srgbClr val="C00000"/>
                </a:solidFill>
              </a:rPr>
              <a:t>“ FARKLILIKLARIMIZLA YAŞIYORUZ,</a:t>
            </a:r>
            <a:r>
              <a:rPr lang="tr-TR" sz="1800" dirty="0" smtClean="0">
                <a:solidFill>
                  <a:srgbClr val="C00000"/>
                </a:solidFill>
              </a:rPr>
              <a:t/>
            </a:r>
            <a:br>
              <a:rPr lang="tr-TR" sz="1800" dirty="0" smtClean="0">
                <a:solidFill>
                  <a:srgbClr val="C00000"/>
                </a:solidFill>
              </a:rPr>
            </a:br>
            <a:r>
              <a:rPr lang="tr-TR" sz="1800" b="1" dirty="0" smtClean="0">
                <a:solidFill>
                  <a:srgbClr val="C00000"/>
                </a:solidFill>
              </a:rPr>
              <a:t>ENGELLERİ BİRLİKTE AŞIYORUZ”</a:t>
            </a:r>
            <a:r>
              <a:rPr lang="tr-TR" sz="1800" dirty="0" smtClean="0">
                <a:solidFill>
                  <a:srgbClr val="C00000"/>
                </a:solidFill>
              </a:rPr>
              <a:t/>
            </a:r>
            <a:br>
              <a:rPr lang="tr-TR" sz="1800" dirty="0" smtClean="0">
                <a:solidFill>
                  <a:srgbClr val="C00000"/>
                </a:solidFill>
              </a:rPr>
            </a:br>
            <a:r>
              <a:rPr lang="tr-TR" sz="1800" b="1" dirty="0" smtClean="0">
                <a:solidFill>
                  <a:srgbClr val="C00000"/>
                </a:solidFill>
              </a:rPr>
              <a:t> </a:t>
            </a:r>
            <a:r>
              <a:rPr lang="tr-TR" sz="1800" dirty="0" smtClean="0">
                <a:solidFill>
                  <a:srgbClr val="C00000"/>
                </a:solidFill>
              </a:rPr>
              <a:t/>
            </a:r>
            <a:br>
              <a:rPr lang="tr-TR" sz="1800" dirty="0" smtClean="0">
                <a:solidFill>
                  <a:srgbClr val="C00000"/>
                </a:solidFill>
              </a:rPr>
            </a:br>
            <a:endParaRPr lang="tr-TR" sz="1800" b="1" dirty="0">
              <a:solidFill>
                <a:srgbClr val="C00000"/>
              </a:solidFill>
            </a:endParaRPr>
          </a:p>
        </p:txBody>
      </p:sp>
      <p:graphicFrame>
        <p:nvGraphicFramePr>
          <p:cNvPr id="1029" name="Object 5"/>
          <p:cNvGraphicFramePr>
            <a:graphicFrameLocks noChangeAspect="1"/>
          </p:cNvGraphicFramePr>
          <p:nvPr>
            <p:extLst>
              <p:ext uri="{D42A27DB-BD31-4B8C-83A1-F6EECF244321}">
                <p14:modId xmlns:p14="http://schemas.microsoft.com/office/powerpoint/2010/main" xmlns="" val="1376328902"/>
              </p:ext>
            </p:extLst>
          </p:nvPr>
        </p:nvGraphicFramePr>
        <p:xfrm>
          <a:off x="1691680" y="949333"/>
          <a:ext cx="4752528" cy="3874343"/>
        </p:xfrm>
        <a:graphic>
          <a:graphicData uri="http://schemas.openxmlformats.org/presentationml/2006/ole">
            <p:oleObj spid="_x0000_s1029" name="Acrobat Document" r:id="rId4" imgW="4218480" imgH="4218480" progId="">
              <p:embed/>
            </p:oleObj>
          </a:graphicData>
        </a:graphic>
      </p:graphicFrame>
      <p:pic>
        <p:nvPicPr>
          <p:cNvPr id="5" name="Picture 3" descr="D:\Desktop\Loho202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8027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472221" y="915566"/>
            <a:ext cx="8319298" cy="4262322"/>
          </a:xfrm>
        </p:spPr>
        <p:txBody>
          <a:bodyPr>
            <a:noAutofit/>
          </a:bodyPr>
          <a:lstStyle/>
          <a:p>
            <a:pPr lvl="0" algn="just">
              <a:buNone/>
            </a:pPr>
            <a:r>
              <a:rPr lang="tr-TR" sz="1800" dirty="0" smtClean="0">
                <a:latin typeface="Times New Roman" pitchFamily="18" charset="0"/>
                <a:cs typeface="Times New Roman" pitchFamily="18" charset="0"/>
              </a:rPr>
              <a:t>Projemiz</a:t>
            </a:r>
            <a:endParaRPr lang="tr-TR" sz="1800" b="1" dirty="0" smtClean="0">
              <a:latin typeface="Times New Roman" pitchFamily="18" charset="0"/>
              <a:cs typeface="Times New Roman" pitchFamily="18" charset="0"/>
            </a:endParaRPr>
          </a:p>
          <a:p>
            <a:pPr lvl="0" algn="just">
              <a:buNone/>
            </a:pPr>
            <a:r>
              <a:rPr lang="tr-TR" sz="1200" b="1" dirty="0" smtClean="0">
                <a:latin typeface="Times New Roman" pitchFamily="18" charset="0"/>
                <a:cs typeface="Times New Roman" pitchFamily="18" charset="0"/>
              </a:rPr>
              <a:t>		</a:t>
            </a:r>
            <a:r>
              <a:rPr lang="tr-TR" sz="1800" dirty="0" smtClean="0">
                <a:latin typeface="Times New Roman" pitchFamily="18" charset="0"/>
                <a:cs typeface="Times New Roman" pitchFamily="18" charset="0"/>
              </a:rPr>
              <a:t>Özel eğitime ihtiyacı olan bireyleri sosyal ve fiziksel çevrelerinden mümkün olduğu kadar ayırmadan, toplumla etkileşim ve karşılıklı uyum sağlama surecini kapsayacak şekilde planlanıp yürütülmesi, özel eğitim ihtiyacı olan bireylerin eğitsel performansları doğrultusunda planlanmıştır.  </a:t>
            </a:r>
          </a:p>
          <a:p>
            <a:pPr lvl="0" algn="just">
              <a:buNone/>
            </a:pPr>
            <a:endParaRPr lang="tr-TR" sz="700" dirty="0" smtClean="0">
              <a:latin typeface="Times New Roman" pitchFamily="18" charset="0"/>
              <a:cs typeface="Times New Roman" pitchFamily="18" charset="0"/>
            </a:endParaRPr>
          </a:p>
          <a:p>
            <a:pPr lvl="0" algn="just">
              <a:buNone/>
            </a:pPr>
            <a:r>
              <a:rPr lang="tr-TR" sz="1800" dirty="0" smtClean="0">
                <a:latin typeface="Times New Roman" pitchFamily="18" charset="0"/>
                <a:cs typeface="Times New Roman" pitchFamily="18" charset="0"/>
              </a:rPr>
              <a:t>Bu kapsamda;</a:t>
            </a:r>
          </a:p>
          <a:p>
            <a:pPr lvl="0" algn="just">
              <a:buNone/>
            </a:pPr>
            <a:r>
              <a:rPr lang="tr-TR" sz="1800" dirty="0" smtClean="0">
                <a:latin typeface="Times New Roman" pitchFamily="18" charset="0"/>
                <a:cs typeface="Times New Roman" pitchFamily="18" charset="0"/>
              </a:rPr>
              <a:t> 	* Akranlarla yapılacak sosyal, sportif ve kültürel faaliyetler</a:t>
            </a:r>
          </a:p>
          <a:p>
            <a:pPr lvl="0" algn="just">
              <a:buNone/>
            </a:pPr>
            <a:r>
              <a:rPr lang="tr-TR" sz="1800" dirty="0" smtClean="0">
                <a:latin typeface="Times New Roman" pitchFamily="18" charset="0"/>
                <a:cs typeface="Times New Roman" pitchFamily="18" charset="0"/>
              </a:rPr>
              <a:t>	*Ailelerle yapılacak faaliyetler </a:t>
            </a:r>
          </a:p>
          <a:p>
            <a:pPr lvl="0" algn="just">
              <a:buNone/>
            </a:pPr>
            <a:r>
              <a:rPr lang="tr-TR" sz="1800" dirty="0" smtClean="0">
                <a:latin typeface="Times New Roman" pitchFamily="18" charset="0"/>
                <a:cs typeface="Times New Roman" pitchFamily="18" charset="0"/>
              </a:rPr>
              <a:t>	* Gezi, piknik, eğlence, sinema, faaliyetleri</a:t>
            </a:r>
          </a:p>
          <a:p>
            <a:pPr lvl="0" algn="just">
              <a:buNone/>
            </a:pPr>
            <a:r>
              <a:rPr lang="tr-TR" sz="1800" dirty="0" smtClean="0">
                <a:latin typeface="Times New Roman" pitchFamily="18" charset="0"/>
                <a:cs typeface="Times New Roman" pitchFamily="18" charset="0"/>
              </a:rPr>
              <a:t>	*Yaşlı bakım evleri, huzurevleri ziyaretleri</a:t>
            </a:r>
          </a:p>
          <a:p>
            <a:pPr lvl="0" algn="just">
              <a:buNone/>
            </a:pPr>
            <a:r>
              <a:rPr lang="tr-TR" sz="1800" dirty="0" smtClean="0">
                <a:latin typeface="Times New Roman" pitchFamily="18" charset="0"/>
                <a:cs typeface="Times New Roman" pitchFamily="18" charset="0"/>
              </a:rPr>
              <a:t>	*Atölye çalışmaları</a:t>
            </a:r>
          </a:p>
          <a:p>
            <a:pPr lvl="0" algn="just">
              <a:buNone/>
            </a:pPr>
            <a:r>
              <a:rPr lang="tr-TR" sz="1800" dirty="0">
                <a:latin typeface="Times New Roman" pitchFamily="18" charset="0"/>
                <a:cs typeface="Times New Roman" pitchFamily="18" charset="0"/>
              </a:rPr>
              <a:t>	</a:t>
            </a:r>
            <a:r>
              <a:rPr lang="tr-TR" sz="1800" dirty="0" smtClean="0">
                <a:latin typeface="Times New Roman" pitchFamily="18" charset="0"/>
                <a:cs typeface="Times New Roman" pitchFamily="18" charset="0"/>
              </a:rPr>
              <a:t>*Özel çocuklarımızın annelerine yönelik yapılacak eğitim ve sosyal etkinlikler</a:t>
            </a: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Başlık 2"/>
          <p:cNvSpPr>
            <a:spLocks noGrp="1"/>
          </p:cNvSpPr>
          <p:nvPr>
            <p:ph type="title"/>
          </p:nvPr>
        </p:nvSpPr>
        <p:spPr/>
        <p:txBody>
          <a:bodyPr/>
          <a:lstStyle/>
          <a:p>
            <a:endParaRPr lang="tr-TR"/>
          </a:p>
        </p:txBody>
      </p:sp>
      <p:sp>
        <p:nvSpPr>
          <p:cNvPr id="6" name="Başlık 2"/>
          <p:cNvSpPr txBox="1">
            <a:spLocks/>
          </p:cNvSpPr>
          <p:nvPr/>
        </p:nvSpPr>
        <p:spPr bwMode="auto">
          <a:xfrm>
            <a:off x="1619672" y="573993"/>
            <a:ext cx="4830868" cy="485589"/>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noAutofit/>
          </a:bodyPr>
          <a:lstStyle>
            <a:lvl1pPr algn="r" rtl="0" eaLnBrk="1" fontAlgn="base" hangingPunct="1">
              <a:spcBef>
                <a:spcPct val="0"/>
              </a:spcBef>
              <a:spcAft>
                <a:spcPct val="0"/>
              </a:spcAft>
              <a:defRPr sz="16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154" algn="l" rtl="0" eaLnBrk="1" fontAlgn="base" hangingPunct="1">
              <a:spcBef>
                <a:spcPct val="0"/>
              </a:spcBef>
              <a:spcAft>
                <a:spcPct val="0"/>
              </a:spcAft>
              <a:defRPr sz="4400">
                <a:solidFill>
                  <a:schemeClr val="tx1"/>
                </a:solidFill>
                <a:latin typeface="Microsoft Sans Serif" pitchFamily="34" charset="0"/>
              </a:defRPr>
            </a:lvl6pPr>
            <a:lvl7pPr marL="914309" algn="l" rtl="0" eaLnBrk="1" fontAlgn="base" hangingPunct="1">
              <a:spcBef>
                <a:spcPct val="0"/>
              </a:spcBef>
              <a:spcAft>
                <a:spcPct val="0"/>
              </a:spcAft>
              <a:defRPr sz="4400">
                <a:solidFill>
                  <a:schemeClr val="tx1"/>
                </a:solidFill>
                <a:latin typeface="Microsoft Sans Serif" pitchFamily="34" charset="0"/>
              </a:defRPr>
            </a:lvl7pPr>
            <a:lvl8pPr marL="1371463" algn="l" rtl="0" eaLnBrk="1" fontAlgn="base" hangingPunct="1">
              <a:spcBef>
                <a:spcPct val="0"/>
              </a:spcBef>
              <a:spcAft>
                <a:spcPct val="0"/>
              </a:spcAft>
              <a:defRPr sz="4400">
                <a:solidFill>
                  <a:schemeClr val="tx1"/>
                </a:solidFill>
                <a:latin typeface="Microsoft Sans Serif" pitchFamily="34" charset="0"/>
              </a:defRPr>
            </a:lvl8pPr>
            <a:lvl9pPr marL="1828617" algn="l" rtl="0" eaLnBrk="1" fontAlgn="base" hangingPunct="1">
              <a:spcBef>
                <a:spcPct val="0"/>
              </a:spcBef>
              <a:spcAft>
                <a:spcPct val="0"/>
              </a:spcAft>
              <a:defRPr sz="4400">
                <a:solidFill>
                  <a:schemeClr val="tx1"/>
                </a:solidFill>
                <a:latin typeface="Microsoft Sans Serif" pitchFamily="34" charset="0"/>
              </a:defRPr>
            </a:lvl9pPr>
          </a:lstStyle>
          <a:p>
            <a:r>
              <a:rPr lang="tr-TR" sz="1800" b="1" smtClean="0">
                <a:solidFill>
                  <a:srgbClr val="C00000"/>
                </a:solidFill>
              </a:rPr>
              <a:t>“ FARKLILIKLARIMIZLA YAŞIYORUZ,</a:t>
            </a:r>
            <a:r>
              <a:rPr lang="tr-TR" sz="1800" smtClean="0">
                <a:solidFill>
                  <a:srgbClr val="C00000"/>
                </a:solidFill>
              </a:rPr>
              <a:t/>
            </a:r>
            <a:br>
              <a:rPr lang="tr-TR" sz="1800" smtClean="0">
                <a:solidFill>
                  <a:srgbClr val="C00000"/>
                </a:solidFill>
              </a:rPr>
            </a:br>
            <a:r>
              <a:rPr lang="tr-TR" sz="1800" b="1" smtClean="0">
                <a:solidFill>
                  <a:srgbClr val="C00000"/>
                </a:solidFill>
              </a:rPr>
              <a:t>ENGELLERİ BİRLİKTE AŞIYORUZ”</a:t>
            </a:r>
            <a:r>
              <a:rPr lang="tr-TR" sz="1800" smtClean="0">
                <a:solidFill>
                  <a:srgbClr val="C00000"/>
                </a:solidFill>
              </a:rPr>
              <a:t/>
            </a:r>
            <a:br>
              <a:rPr lang="tr-TR" sz="1800" smtClean="0">
                <a:solidFill>
                  <a:srgbClr val="C00000"/>
                </a:solidFill>
              </a:rPr>
            </a:br>
            <a:r>
              <a:rPr lang="tr-TR" sz="1800" b="1" smtClean="0">
                <a:solidFill>
                  <a:srgbClr val="C00000"/>
                </a:solidFill>
              </a:rPr>
              <a:t> </a:t>
            </a:r>
            <a:r>
              <a:rPr lang="tr-TR" sz="1800" smtClean="0">
                <a:solidFill>
                  <a:srgbClr val="C00000"/>
                </a:solidFill>
              </a:rPr>
              <a:t/>
            </a:r>
            <a:br>
              <a:rPr lang="tr-TR" sz="1800" smtClean="0">
                <a:solidFill>
                  <a:srgbClr val="C00000"/>
                </a:solidFill>
              </a:rPr>
            </a:br>
            <a:endParaRPr lang="tr-TR" sz="1800" b="1" dirty="0">
              <a:solidFill>
                <a:srgbClr val="C00000"/>
              </a:solidFill>
            </a:endParaRPr>
          </a:p>
        </p:txBody>
      </p:sp>
    </p:spTree>
    <p:extLst>
      <p:ext uri="{BB962C8B-B14F-4D97-AF65-F5344CB8AC3E}">
        <p14:creationId xmlns:p14="http://schemas.microsoft.com/office/powerpoint/2010/main" xmlns="" val="30698018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059582"/>
            <a:ext cx="8229600" cy="3510390"/>
          </a:xfrm>
        </p:spPr>
        <p:txBody>
          <a:bodyPr>
            <a:noAutofit/>
          </a:bodyPr>
          <a:lstStyle/>
          <a:p>
            <a:pPr marL="0" lvl="0" indent="0">
              <a:spcBef>
                <a:spcPts val="1000"/>
              </a:spcBef>
              <a:buClr>
                <a:srgbClr val="ED7D31"/>
              </a:buClr>
              <a:buNone/>
            </a:pPr>
            <a:r>
              <a:rPr lang="tr-TR" sz="1400" dirty="0" smtClean="0">
                <a:solidFill>
                  <a:schemeClr val="tx1">
                    <a:lumMod val="50000"/>
                  </a:schemeClr>
                </a:solidFill>
              </a:rPr>
              <a:t>	Öğrencilerimiz </a:t>
            </a:r>
            <a:r>
              <a:rPr lang="tr-TR" sz="1400" dirty="0">
                <a:solidFill>
                  <a:schemeClr val="tx1">
                    <a:lumMod val="50000"/>
                  </a:schemeClr>
                </a:solidFill>
              </a:rPr>
              <a:t>İstanbul kitaplarını </a:t>
            </a:r>
            <a:r>
              <a:rPr lang="tr-TR" sz="1400" dirty="0" smtClean="0">
                <a:solidFill>
                  <a:schemeClr val="tx1">
                    <a:lumMod val="50000"/>
                  </a:schemeClr>
                </a:solidFill>
              </a:rPr>
              <a:t>okuyarak </a:t>
            </a:r>
            <a:r>
              <a:rPr lang="tr-TR" sz="1400" dirty="0">
                <a:solidFill>
                  <a:schemeClr val="tx1">
                    <a:lumMod val="50000"/>
                  </a:schemeClr>
                </a:solidFill>
              </a:rPr>
              <a:t>İstanbul’u </a:t>
            </a:r>
            <a:r>
              <a:rPr lang="tr-TR" sz="1400" dirty="0" smtClean="0">
                <a:solidFill>
                  <a:schemeClr val="tx1">
                    <a:lumMod val="50000"/>
                  </a:schemeClr>
                </a:solidFill>
              </a:rPr>
              <a:t>çok yönlü tanımış olacak </a:t>
            </a:r>
            <a:r>
              <a:rPr lang="tr-TR" sz="1400" dirty="0">
                <a:solidFill>
                  <a:schemeClr val="tx1">
                    <a:lumMod val="50000"/>
                  </a:schemeClr>
                </a:solidFill>
              </a:rPr>
              <a:t>ve beraberinde okuma </a:t>
            </a:r>
            <a:r>
              <a:rPr lang="tr-TR" sz="1400" dirty="0" smtClean="0">
                <a:solidFill>
                  <a:schemeClr val="tx1">
                    <a:lumMod val="50000"/>
                  </a:schemeClr>
                </a:solidFill>
              </a:rPr>
              <a:t>kültürünü geliştireceklerdir.</a:t>
            </a:r>
            <a:endParaRPr lang="tr-TR" sz="1400" dirty="0">
              <a:solidFill>
                <a:schemeClr val="tx1">
                  <a:lumMod val="50000"/>
                </a:schemeClr>
              </a:solidFill>
            </a:endParaRPr>
          </a:p>
          <a:p>
            <a:pPr marL="0" lvl="0" indent="0">
              <a:spcBef>
                <a:spcPts val="1000"/>
              </a:spcBef>
              <a:buClr>
                <a:srgbClr val="ED7D31"/>
              </a:buClr>
              <a:buNone/>
            </a:pPr>
            <a:r>
              <a:rPr lang="tr-TR" sz="1400" dirty="0" smtClean="0">
                <a:solidFill>
                  <a:schemeClr val="tx1">
                    <a:lumMod val="50000"/>
                  </a:schemeClr>
                </a:solidFill>
              </a:rPr>
              <a:t>Projemiz </a:t>
            </a:r>
            <a:r>
              <a:rPr lang="tr-TR" sz="1400" b="1" dirty="0" smtClean="0">
                <a:solidFill>
                  <a:schemeClr val="tx1">
                    <a:lumMod val="50000"/>
                  </a:schemeClr>
                </a:solidFill>
              </a:rPr>
              <a:t>İstanbul’u tanımak </a:t>
            </a:r>
            <a:r>
              <a:rPr lang="tr-TR" sz="1400" dirty="0" smtClean="0">
                <a:solidFill>
                  <a:schemeClr val="tx1">
                    <a:lumMod val="50000"/>
                  </a:schemeClr>
                </a:solidFill>
              </a:rPr>
              <a:t>ve </a:t>
            </a:r>
            <a:r>
              <a:rPr lang="tr-TR" sz="1400" b="1" dirty="0" smtClean="0">
                <a:solidFill>
                  <a:schemeClr val="tx1">
                    <a:lumMod val="50000"/>
                  </a:schemeClr>
                </a:solidFill>
              </a:rPr>
              <a:t>okuma kültürünü geliştirmek </a:t>
            </a:r>
            <a:r>
              <a:rPr lang="tr-TR" sz="1400" dirty="0" smtClean="0">
                <a:solidFill>
                  <a:schemeClr val="tx1">
                    <a:lumMod val="50000"/>
                  </a:schemeClr>
                </a:solidFill>
              </a:rPr>
              <a:t>olmak üzere iki yönlü olarak ilerleyecektir</a:t>
            </a:r>
          </a:p>
          <a:p>
            <a:pPr marL="0" lvl="0" indent="0">
              <a:spcBef>
                <a:spcPts val="1000"/>
              </a:spcBef>
              <a:buClr>
                <a:srgbClr val="ED7D31"/>
              </a:buClr>
              <a:buNone/>
            </a:pPr>
            <a:endParaRPr lang="tr-TR" sz="1400" dirty="0">
              <a:solidFill>
                <a:schemeClr val="tx1">
                  <a:lumMod val="50000"/>
                </a:schemeClr>
              </a:solidFill>
            </a:endParaRPr>
          </a:p>
          <a:p>
            <a:pPr marL="0" lvl="0" indent="0">
              <a:spcBef>
                <a:spcPts val="1000"/>
              </a:spcBef>
              <a:buClr>
                <a:srgbClr val="ED7D31"/>
              </a:buClr>
              <a:buNone/>
            </a:pPr>
            <a:r>
              <a:rPr lang="tr-TR" sz="1400" dirty="0" smtClean="0">
                <a:solidFill>
                  <a:schemeClr val="tx1">
                    <a:lumMod val="50000"/>
                  </a:schemeClr>
                </a:solidFill>
              </a:rPr>
              <a:t>Gerçekleştirilecek Faaliyetler,</a:t>
            </a:r>
            <a:endParaRPr lang="tr-TR" sz="1400" dirty="0">
              <a:solidFill>
                <a:schemeClr val="tx1">
                  <a:lumMod val="50000"/>
                </a:schemeClr>
              </a:solidFill>
            </a:endParaRPr>
          </a:p>
          <a:p>
            <a:pPr marL="0" lvl="0" indent="0">
              <a:spcBef>
                <a:spcPts val="1000"/>
              </a:spcBef>
              <a:buClr>
                <a:srgbClr val="ED7D31"/>
              </a:buClr>
            </a:pPr>
            <a:r>
              <a:rPr lang="tr-TR" sz="1400" dirty="0">
                <a:solidFill>
                  <a:schemeClr val="tx1">
                    <a:lumMod val="50000"/>
                  </a:schemeClr>
                </a:solidFill>
              </a:rPr>
              <a:t>İlçelerde Yazar Konferans ve Panellerinin </a:t>
            </a:r>
            <a:r>
              <a:rPr lang="tr-TR" sz="1400" dirty="0" smtClean="0">
                <a:solidFill>
                  <a:schemeClr val="tx1">
                    <a:lumMod val="50000"/>
                  </a:schemeClr>
                </a:solidFill>
              </a:rPr>
              <a:t>düzenlenmesi,</a:t>
            </a:r>
            <a:endParaRPr lang="tr-TR" sz="1400" dirty="0">
              <a:solidFill>
                <a:schemeClr val="tx1">
                  <a:lumMod val="50000"/>
                </a:schemeClr>
              </a:solidFill>
            </a:endParaRPr>
          </a:p>
          <a:p>
            <a:pPr marL="0" indent="0">
              <a:spcBef>
                <a:spcPts val="1000"/>
              </a:spcBef>
              <a:buClr>
                <a:srgbClr val="ED7D31"/>
              </a:buClr>
            </a:pPr>
            <a:r>
              <a:rPr lang="tr-TR" sz="1400" dirty="0">
                <a:solidFill>
                  <a:schemeClr val="tx1">
                    <a:lumMod val="50000"/>
                  </a:schemeClr>
                </a:solidFill>
              </a:rPr>
              <a:t>İl </a:t>
            </a:r>
            <a:r>
              <a:rPr lang="tr-TR" sz="1400" dirty="0" smtClean="0">
                <a:solidFill>
                  <a:schemeClr val="tx1">
                    <a:lumMod val="50000"/>
                  </a:schemeClr>
                </a:solidFill>
              </a:rPr>
              <a:t>geneli İstanbul temalı Bilgi ve Tasarım Yarışmaları,</a:t>
            </a:r>
            <a:endParaRPr lang="tr-TR" sz="1400" dirty="0">
              <a:solidFill>
                <a:schemeClr val="tx1">
                  <a:lumMod val="50000"/>
                </a:schemeClr>
              </a:solidFill>
            </a:endParaRPr>
          </a:p>
          <a:p>
            <a:pPr marL="0" indent="0">
              <a:spcBef>
                <a:spcPts val="1000"/>
              </a:spcBef>
              <a:buClr>
                <a:srgbClr val="ED7D31"/>
              </a:buClr>
            </a:pPr>
            <a:r>
              <a:rPr lang="tr-TR" sz="1400" dirty="0">
                <a:solidFill>
                  <a:schemeClr val="tx1">
                    <a:lumMod val="50000"/>
                  </a:schemeClr>
                </a:solidFill>
              </a:rPr>
              <a:t>İstanbul temalı kitapların okunması ve öğrenci okuma halkalarının </a:t>
            </a:r>
            <a:r>
              <a:rPr lang="tr-TR" sz="1400" dirty="0" smtClean="0">
                <a:solidFill>
                  <a:schemeClr val="tx1">
                    <a:lumMod val="50000"/>
                  </a:schemeClr>
                </a:solidFill>
              </a:rPr>
              <a:t>oluşturulması,</a:t>
            </a:r>
            <a:endParaRPr lang="tr-TR" sz="1400" dirty="0">
              <a:solidFill>
                <a:schemeClr val="tx1">
                  <a:lumMod val="50000"/>
                </a:schemeClr>
              </a:solidFill>
            </a:endParaRPr>
          </a:p>
          <a:p>
            <a:pPr marL="0" indent="0">
              <a:spcBef>
                <a:spcPts val="1000"/>
              </a:spcBef>
              <a:buClr>
                <a:srgbClr val="ED7D31"/>
              </a:buClr>
            </a:pPr>
            <a:r>
              <a:rPr lang="tr-TR" sz="1400" dirty="0">
                <a:solidFill>
                  <a:schemeClr val="tx1">
                    <a:lumMod val="50000"/>
                  </a:schemeClr>
                </a:solidFill>
              </a:rPr>
              <a:t>İstanbul Konulu Öğrenci </a:t>
            </a:r>
            <a:r>
              <a:rPr lang="tr-TR" sz="1400" dirty="0" smtClean="0">
                <a:solidFill>
                  <a:schemeClr val="tx1">
                    <a:lumMod val="50000"/>
                  </a:schemeClr>
                </a:solidFill>
              </a:rPr>
              <a:t>Panelleri,</a:t>
            </a:r>
            <a:endParaRPr lang="tr-TR" sz="1400" dirty="0">
              <a:solidFill>
                <a:schemeClr val="tx1">
                  <a:lumMod val="50000"/>
                </a:schemeClr>
              </a:solidFill>
            </a:endParaRPr>
          </a:p>
          <a:p>
            <a:pPr marL="0" indent="0">
              <a:spcBef>
                <a:spcPts val="1000"/>
              </a:spcBef>
              <a:buClr>
                <a:srgbClr val="ED7D31"/>
              </a:buClr>
            </a:pPr>
            <a:r>
              <a:rPr lang="tr-TR" sz="1400" dirty="0">
                <a:solidFill>
                  <a:schemeClr val="tx1">
                    <a:lumMod val="50000"/>
                  </a:schemeClr>
                </a:solidFill>
              </a:rPr>
              <a:t>İstanbul  Konulu Yazı ve Şiir </a:t>
            </a:r>
            <a:r>
              <a:rPr lang="tr-TR" sz="1400" dirty="0" smtClean="0">
                <a:solidFill>
                  <a:schemeClr val="tx1">
                    <a:lumMod val="50000"/>
                  </a:schemeClr>
                </a:solidFill>
              </a:rPr>
              <a:t>Yarışmaları,</a:t>
            </a:r>
            <a:endParaRPr lang="tr-TR" sz="1400" dirty="0">
              <a:solidFill>
                <a:schemeClr val="tx1">
                  <a:lumMod val="50000"/>
                </a:schemeClr>
              </a:solidFill>
            </a:endParaRPr>
          </a:p>
          <a:p>
            <a:pPr marL="0" indent="0">
              <a:spcBef>
                <a:spcPts val="1000"/>
              </a:spcBef>
              <a:buClr>
                <a:srgbClr val="ED7D31"/>
              </a:buClr>
            </a:pPr>
            <a:r>
              <a:rPr lang="tr-TR" sz="1400" dirty="0" smtClean="0">
                <a:solidFill>
                  <a:schemeClr val="tx1">
                    <a:lumMod val="50000"/>
                  </a:schemeClr>
                </a:solidFill>
              </a:rPr>
              <a:t>"Öğrencilerin </a:t>
            </a:r>
            <a:r>
              <a:rPr lang="tr-TR" sz="1400" dirty="0">
                <a:solidFill>
                  <a:schemeClr val="tx1">
                    <a:lumMod val="50000"/>
                  </a:schemeClr>
                </a:solidFill>
              </a:rPr>
              <a:t>Dilinden İstanbul" adlı kitap çalışmasının </a:t>
            </a:r>
            <a:r>
              <a:rPr lang="tr-TR" sz="1400" dirty="0" smtClean="0">
                <a:solidFill>
                  <a:schemeClr val="tx1">
                    <a:lumMod val="50000"/>
                  </a:schemeClr>
                </a:solidFill>
              </a:rPr>
              <a:t>yapılması,</a:t>
            </a:r>
            <a:endParaRPr lang="tr-TR" sz="1400" dirty="0">
              <a:solidFill>
                <a:schemeClr val="tx1">
                  <a:lumMod val="50000"/>
                </a:schemeClr>
              </a:solidFill>
            </a:endParaRPr>
          </a:p>
          <a:p>
            <a:pPr marL="0" lvl="0" indent="0">
              <a:spcBef>
                <a:spcPts val="1000"/>
              </a:spcBef>
              <a:buClr>
                <a:srgbClr val="ED7D31"/>
              </a:buClr>
              <a:buNone/>
            </a:pPr>
            <a:endParaRPr lang="tr-TR" sz="2000" dirty="0">
              <a:solidFill>
                <a:schemeClr val="tx1">
                  <a:lumMod val="50000"/>
                </a:schemeClr>
              </a:solidFill>
            </a:endParaRPr>
          </a:p>
        </p:txBody>
      </p:sp>
      <p:sp>
        <p:nvSpPr>
          <p:cNvPr id="8" name="Başlık 2"/>
          <p:cNvSpPr>
            <a:spLocks noGrp="1"/>
          </p:cNvSpPr>
          <p:nvPr>
            <p:ph type="title"/>
          </p:nvPr>
        </p:nvSpPr>
        <p:spPr>
          <a:xfrm>
            <a:off x="1619672" y="303498"/>
            <a:ext cx="4830868" cy="485589"/>
          </a:xfrm>
        </p:spPr>
        <p:txBody>
          <a:bodyPr>
            <a:noAutofit/>
          </a:bodyPr>
          <a:lstStyle/>
          <a:p>
            <a:pPr algn="ctr"/>
            <a:r>
              <a:rPr lang="tr-TR" sz="2000" b="1" dirty="0" smtClean="0">
                <a:solidFill>
                  <a:srgbClr val="C00000"/>
                </a:solidFill>
              </a:rPr>
              <a:t>İSTANBUL’U OKUYORUM</a:t>
            </a:r>
            <a:r>
              <a:rPr lang="tr-TR" b="1" dirty="0" smtClean="0">
                <a:solidFill>
                  <a:srgbClr val="C00000"/>
                </a:solidFill>
              </a:rPr>
              <a:t/>
            </a:r>
            <a:br>
              <a:rPr lang="tr-TR" b="1" dirty="0" smtClean="0">
                <a:solidFill>
                  <a:srgbClr val="C00000"/>
                </a:solidFill>
              </a:rPr>
            </a:br>
            <a:endParaRPr lang="tr-TR" b="1"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0572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846685" y="1131590"/>
            <a:ext cx="6677643" cy="3640433"/>
          </a:xfrm>
        </p:spPr>
        <p:txBody>
          <a:bodyPr>
            <a:noAutofit/>
          </a:bodyPr>
          <a:lstStyle/>
          <a:p>
            <a:pPr marL="0" lvl="0" indent="0">
              <a:lnSpc>
                <a:spcPct val="150000"/>
              </a:lnSpc>
              <a:spcBef>
                <a:spcPts val="1000"/>
              </a:spcBef>
              <a:buClr>
                <a:srgbClr val="ED7D31"/>
              </a:buClr>
            </a:pPr>
            <a:r>
              <a:rPr lang="tr-TR" sz="1400" dirty="0" smtClean="0">
                <a:solidFill>
                  <a:prstClr val="black">
                    <a:lumMod val="85000"/>
                    <a:lumOff val="15000"/>
                  </a:prstClr>
                </a:solidFill>
              </a:rPr>
              <a:t>Okulda Veli-Öğrenci akşam okumalarının yapılması,</a:t>
            </a:r>
          </a:p>
          <a:p>
            <a:pPr marL="0" lvl="0" indent="0">
              <a:lnSpc>
                <a:spcPct val="150000"/>
              </a:lnSpc>
              <a:spcBef>
                <a:spcPts val="1000"/>
              </a:spcBef>
              <a:buClr>
                <a:srgbClr val="ED7D31"/>
              </a:buClr>
            </a:pPr>
            <a:r>
              <a:rPr lang="tr-TR" sz="1400" dirty="0" smtClean="0">
                <a:solidFill>
                  <a:prstClr val="black">
                    <a:lumMod val="85000"/>
                    <a:lumOff val="15000"/>
                  </a:prstClr>
                </a:solidFill>
              </a:rPr>
              <a:t>Tarihi mekanlarda okuma etkinlikleri,</a:t>
            </a:r>
          </a:p>
          <a:p>
            <a:pPr marL="0" lvl="0" indent="0">
              <a:lnSpc>
                <a:spcPct val="150000"/>
              </a:lnSpc>
              <a:spcBef>
                <a:spcPts val="1000"/>
              </a:spcBef>
              <a:buClr>
                <a:srgbClr val="ED7D31"/>
              </a:buClr>
            </a:pPr>
            <a:r>
              <a:rPr lang="tr-TR" sz="1400" dirty="0" smtClean="0">
                <a:solidFill>
                  <a:prstClr val="black">
                    <a:lumMod val="85000"/>
                    <a:lumOff val="15000"/>
                  </a:prstClr>
                </a:solidFill>
              </a:rPr>
              <a:t>Öğretmen ve okul yöneticileri okuma gruplarının oluşturulması,</a:t>
            </a:r>
          </a:p>
          <a:p>
            <a:pPr marL="0" lvl="0" indent="0">
              <a:lnSpc>
                <a:spcPct val="150000"/>
              </a:lnSpc>
              <a:spcBef>
                <a:spcPts val="1000"/>
              </a:spcBef>
              <a:buClr>
                <a:srgbClr val="ED7D31"/>
              </a:buClr>
            </a:pPr>
            <a:r>
              <a:rPr lang="tr-TR" sz="1400" dirty="0" smtClean="0">
                <a:solidFill>
                  <a:prstClr val="black">
                    <a:lumMod val="85000"/>
                    <a:lumOff val="15000"/>
                  </a:prstClr>
                </a:solidFill>
              </a:rPr>
              <a:t>Öğrenci Yazar buluşmaları,</a:t>
            </a:r>
          </a:p>
          <a:p>
            <a:pPr marL="0" lvl="0" indent="0">
              <a:lnSpc>
                <a:spcPct val="150000"/>
              </a:lnSpc>
              <a:spcBef>
                <a:spcPts val="1000"/>
              </a:spcBef>
              <a:buClr>
                <a:srgbClr val="ED7D31"/>
              </a:buClr>
            </a:pPr>
            <a:r>
              <a:rPr lang="tr-TR" sz="1400" dirty="0" smtClean="0">
                <a:solidFill>
                  <a:prstClr val="black">
                    <a:lumMod val="85000"/>
                    <a:lumOff val="15000"/>
                  </a:prstClr>
                </a:solidFill>
              </a:rPr>
              <a:t>Farklı mekanlarda farkındalık okumaları,</a:t>
            </a:r>
          </a:p>
          <a:p>
            <a:pPr marL="0" lvl="0" indent="0">
              <a:lnSpc>
                <a:spcPct val="150000"/>
              </a:lnSpc>
              <a:spcBef>
                <a:spcPts val="1000"/>
              </a:spcBef>
              <a:buClr>
                <a:srgbClr val="ED7D31"/>
              </a:buClr>
            </a:pPr>
            <a:r>
              <a:rPr lang="tr-TR" sz="1400" dirty="0" smtClean="0">
                <a:solidFill>
                  <a:prstClr val="black">
                    <a:lumMod val="85000"/>
                    <a:lumOff val="15000"/>
                  </a:prstClr>
                </a:solidFill>
              </a:rPr>
              <a:t>Anlayarak hızlı okuma kurslarının açılması,</a:t>
            </a:r>
          </a:p>
          <a:p>
            <a:pPr marL="0" lvl="0" indent="0">
              <a:lnSpc>
                <a:spcPct val="150000"/>
              </a:lnSpc>
              <a:spcBef>
                <a:spcPts val="1000"/>
              </a:spcBef>
              <a:buClr>
                <a:srgbClr val="ED7D31"/>
              </a:buClr>
            </a:pPr>
            <a:r>
              <a:rPr lang="tr-TR" sz="1400" dirty="0" smtClean="0">
                <a:solidFill>
                  <a:prstClr val="black">
                    <a:lumMod val="85000"/>
                    <a:lumOff val="15000"/>
                  </a:prstClr>
                </a:solidFill>
              </a:rPr>
              <a:t>Okul kütüphanelerinin fiziksel olarak ve içerik bakımından zenginleştirilmesi, </a:t>
            </a:r>
          </a:p>
          <a:p>
            <a:pPr marL="0" lvl="0" indent="0">
              <a:lnSpc>
                <a:spcPct val="150000"/>
              </a:lnSpc>
              <a:spcBef>
                <a:spcPts val="1000"/>
              </a:spcBef>
              <a:buClr>
                <a:srgbClr val="ED7D31"/>
              </a:buClr>
            </a:pPr>
            <a:r>
              <a:rPr lang="tr-TR" sz="1400" dirty="0" smtClean="0">
                <a:solidFill>
                  <a:prstClr val="black">
                    <a:lumMod val="85000"/>
                    <a:lumOff val="15000"/>
                  </a:prstClr>
                </a:solidFill>
              </a:rPr>
              <a:t>Okuma ve yazarlık kulüplerinin oluşturulması,</a:t>
            </a:r>
            <a:endParaRPr lang="tr-TR" sz="1400" dirty="0">
              <a:solidFill>
                <a:prstClr val="black">
                  <a:lumMod val="85000"/>
                  <a:lumOff val="15000"/>
                </a:prstClr>
              </a:solidFill>
            </a:endParaRPr>
          </a:p>
        </p:txBody>
      </p:sp>
      <p:sp>
        <p:nvSpPr>
          <p:cNvPr id="8" name="Başlık 2"/>
          <p:cNvSpPr>
            <a:spLocks noGrp="1"/>
          </p:cNvSpPr>
          <p:nvPr>
            <p:ph type="title"/>
          </p:nvPr>
        </p:nvSpPr>
        <p:spPr>
          <a:xfrm>
            <a:off x="1619672" y="303498"/>
            <a:ext cx="4830868" cy="485589"/>
          </a:xfrm>
        </p:spPr>
        <p:txBody>
          <a:bodyPr>
            <a:noAutofit/>
          </a:bodyPr>
          <a:lstStyle/>
          <a:p>
            <a:pPr algn="ctr"/>
            <a:r>
              <a:rPr lang="tr-TR" sz="2000" b="1" dirty="0" smtClean="0">
                <a:solidFill>
                  <a:srgbClr val="C00000"/>
                </a:solidFill>
              </a:rPr>
              <a:t>İSTANBUL’U OKUYORUM</a:t>
            </a:r>
            <a:r>
              <a:rPr lang="tr-TR" b="1" dirty="0" smtClean="0">
                <a:solidFill>
                  <a:srgbClr val="C00000"/>
                </a:solidFill>
              </a:rPr>
              <a:t/>
            </a:r>
            <a:br>
              <a:rPr lang="tr-TR" b="1" dirty="0" smtClean="0">
                <a:solidFill>
                  <a:srgbClr val="C00000"/>
                </a:solidFill>
              </a:rPr>
            </a:br>
            <a:endParaRPr lang="tr-TR" b="1"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4575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5361" name="Başlık 2"/>
          <p:cNvSpPr>
            <a:spLocks noGrp="1" noChangeArrowheads="1"/>
          </p:cNvSpPr>
          <p:nvPr>
            <p:ph type="title"/>
          </p:nvPr>
        </p:nvSpPr>
        <p:spPr bwMode="auto">
          <a:xfrm>
            <a:off x="1619251" y="303610"/>
            <a:ext cx="4830763" cy="485775"/>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tr-TR" sz="1800" b="1" dirty="0" smtClean="0">
                <a:solidFill>
                  <a:srgbClr val="C00000"/>
                </a:solidFill>
                <a:latin typeface="Arial" charset="0"/>
                <a:cs typeface="Arial" charset="0"/>
              </a:rPr>
              <a:t/>
            </a:r>
            <a:br>
              <a:rPr lang="tr-TR" sz="1800" b="1" dirty="0" smtClean="0">
                <a:solidFill>
                  <a:srgbClr val="C00000"/>
                </a:solidFill>
                <a:latin typeface="Arial" charset="0"/>
                <a:cs typeface="Arial" charset="0"/>
              </a:rPr>
            </a:br>
            <a:endParaRPr lang="tr-TR" sz="1800" b="1" dirty="0" smtClean="0">
              <a:solidFill>
                <a:srgbClr val="C00000"/>
              </a:solidFill>
              <a:latin typeface="Arial" charset="0"/>
              <a:cs typeface="Arial" charset="0"/>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D:\Desktop\TAKIM-ÇALIŞMASI-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929539"/>
            <a:ext cx="7624082" cy="40839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5796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3" name="2 Resim" descr="23175031_KML_8.jpg"/>
          <p:cNvPicPr>
            <a:picLocks noChangeAspect="1"/>
          </p:cNvPicPr>
          <p:nvPr/>
        </p:nvPicPr>
        <p:blipFill>
          <a:blip r:embed="rId2" cstate="print"/>
          <a:stretch>
            <a:fillRect/>
          </a:stretch>
        </p:blipFill>
        <p:spPr>
          <a:xfrm>
            <a:off x="18856" y="0"/>
            <a:ext cx="9125144" cy="51435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8EBE740-BA7D-364A-9EC7-E3639F7AE756}"/>
              </a:ext>
            </a:extLst>
          </p:cNvPr>
          <p:cNvSpPr>
            <a:spLocks noGrp="1"/>
          </p:cNvSpPr>
          <p:nvPr>
            <p:ph idx="1"/>
          </p:nvPr>
        </p:nvSpPr>
        <p:spPr>
          <a:xfrm>
            <a:off x="323528" y="843558"/>
            <a:ext cx="8229600" cy="4011151"/>
          </a:xfrm>
        </p:spPr>
        <p:txBody>
          <a:bodyPr rtlCol="0">
            <a:normAutofit fontScale="25000" lnSpcReduction="20000"/>
          </a:bodyPr>
          <a:lstStyle/>
          <a:p>
            <a:pPr marL="0" indent="0" algn="just" defTabSz="250825" fontAlgn="auto">
              <a:lnSpc>
                <a:spcPct val="170000"/>
              </a:lnSpc>
              <a:spcAft>
                <a:spcPts val="0"/>
              </a:spcAft>
              <a:buNone/>
              <a:defRPr/>
            </a:pPr>
            <a:r>
              <a:rPr lang="tr-TR" dirty="0" smtClean="0"/>
              <a:t>		</a:t>
            </a:r>
            <a:r>
              <a:rPr lang="tr-TR" sz="5600" dirty="0" smtClean="0"/>
              <a:t>Projemiz kapsamında 2023 Eğitim Vizyonu hedefleri doğrultusunda  çevreyle uyumlu, kurum </a:t>
            </a:r>
            <a:r>
              <a:rPr lang="tr-TR" sz="5600" dirty="0"/>
              <a:t>ve kuruluşlar arası dayanışmanın olduğu, kaliteli ve çözüm odaklı hizmetlerin </a:t>
            </a:r>
            <a:r>
              <a:rPr lang="tr-TR" sz="5600" dirty="0" smtClean="0"/>
              <a:t>üretildiği bir </a:t>
            </a:r>
            <a:r>
              <a:rPr lang="tr-TR" sz="5600" dirty="0"/>
              <a:t>şehir ortamı </a:t>
            </a:r>
            <a:r>
              <a:rPr lang="tr-TR" sz="5600" dirty="0" smtClean="0"/>
              <a:t>oluşturmak amaçlanmıştır.</a:t>
            </a:r>
          </a:p>
          <a:p>
            <a:pPr marL="0" indent="0" algn="just" defTabSz="250825" fontAlgn="auto">
              <a:lnSpc>
                <a:spcPct val="170000"/>
              </a:lnSpc>
              <a:spcAft>
                <a:spcPts val="0"/>
              </a:spcAft>
              <a:buNone/>
              <a:defRPr/>
            </a:pPr>
            <a:endParaRPr lang="tr-TR" sz="400" dirty="0" smtClean="0"/>
          </a:p>
          <a:p>
            <a:pPr marL="0" indent="0" algn="just" defTabSz="250825" fontAlgn="auto">
              <a:lnSpc>
                <a:spcPct val="170000"/>
              </a:lnSpc>
              <a:spcAft>
                <a:spcPts val="0"/>
              </a:spcAft>
              <a:buNone/>
              <a:defRPr/>
            </a:pPr>
            <a:r>
              <a:rPr lang="tr-TR" sz="4800" b="1" dirty="0" smtClean="0"/>
              <a:t>Proje Paydaşlarımız;</a:t>
            </a:r>
          </a:p>
          <a:p>
            <a:pPr marL="0" indent="0" algn="just" defTabSz="250825" fontAlgn="auto">
              <a:lnSpc>
                <a:spcPct val="170000"/>
              </a:lnSpc>
              <a:spcAft>
                <a:spcPts val="0"/>
              </a:spcAft>
              <a:buNone/>
              <a:defRPr/>
            </a:pPr>
            <a:r>
              <a:rPr lang="tr-TR" sz="4400" dirty="0" smtClean="0"/>
              <a:t>*</a:t>
            </a:r>
            <a:r>
              <a:rPr lang="tr-TR" sz="4800" dirty="0" smtClean="0"/>
              <a:t>Belediyeler</a:t>
            </a:r>
          </a:p>
          <a:p>
            <a:pPr marL="0" indent="0" algn="just" defTabSz="250825" fontAlgn="auto">
              <a:lnSpc>
                <a:spcPct val="170000"/>
              </a:lnSpc>
              <a:spcAft>
                <a:spcPts val="0"/>
              </a:spcAft>
              <a:buNone/>
              <a:defRPr/>
            </a:pPr>
            <a:r>
              <a:rPr lang="tr-TR" sz="4800" dirty="0" smtClean="0"/>
              <a:t>*Emniyet Müdürlükleri</a:t>
            </a:r>
          </a:p>
          <a:p>
            <a:pPr marL="0" indent="0" algn="just" defTabSz="250825" fontAlgn="auto">
              <a:lnSpc>
                <a:spcPct val="170000"/>
              </a:lnSpc>
              <a:spcAft>
                <a:spcPts val="0"/>
              </a:spcAft>
              <a:buNone/>
              <a:defRPr/>
            </a:pPr>
            <a:r>
              <a:rPr lang="tr-TR" sz="4800" dirty="0" smtClean="0"/>
              <a:t>*Müftülükler</a:t>
            </a:r>
          </a:p>
          <a:p>
            <a:pPr marL="0" indent="0" algn="just" defTabSz="250825" fontAlgn="auto">
              <a:lnSpc>
                <a:spcPct val="170000"/>
              </a:lnSpc>
              <a:spcAft>
                <a:spcPts val="0"/>
              </a:spcAft>
              <a:buNone/>
              <a:defRPr/>
            </a:pPr>
            <a:r>
              <a:rPr lang="tr-TR" sz="4800" dirty="0" smtClean="0"/>
              <a:t>*Gençlik Hizmetleri ve Spor Müdürlükleri</a:t>
            </a:r>
          </a:p>
          <a:p>
            <a:pPr marL="0" indent="0" algn="just" defTabSz="250825" fontAlgn="auto">
              <a:lnSpc>
                <a:spcPct val="170000"/>
              </a:lnSpc>
              <a:spcAft>
                <a:spcPts val="0"/>
              </a:spcAft>
              <a:buNone/>
              <a:defRPr/>
            </a:pPr>
            <a:r>
              <a:rPr lang="tr-TR" sz="4800" dirty="0" smtClean="0"/>
              <a:t>*Aile Sosyal Politikalar İl Müdürlüğü ve Sosyal Hizmet Merkezleri</a:t>
            </a:r>
          </a:p>
          <a:p>
            <a:pPr marL="0" indent="0" algn="just" defTabSz="250825" fontAlgn="auto">
              <a:lnSpc>
                <a:spcPct val="170000"/>
              </a:lnSpc>
              <a:spcAft>
                <a:spcPts val="0"/>
              </a:spcAft>
              <a:buNone/>
              <a:defRPr/>
            </a:pPr>
            <a:r>
              <a:rPr lang="tr-TR" sz="4800" dirty="0" smtClean="0"/>
              <a:t>*Sağlık Müdürlükleri</a:t>
            </a:r>
          </a:p>
          <a:p>
            <a:pPr marL="0" indent="0" algn="just" defTabSz="250825" fontAlgn="auto">
              <a:lnSpc>
                <a:spcPct val="170000"/>
              </a:lnSpc>
              <a:spcAft>
                <a:spcPts val="0"/>
              </a:spcAft>
              <a:buNone/>
              <a:defRPr/>
            </a:pPr>
            <a:endParaRPr lang="tr-TR" sz="1600" dirty="0"/>
          </a:p>
          <a:p>
            <a:pPr marL="0" indent="0" algn="just" defTabSz="250825" fontAlgn="auto">
              <a:lnSpc>
                <a:spcPct val="170000"/>
              </a:lnSpc>
              <a:spcAft>
                <a:spcPts val="0"/>
              </a:spcAft>
              <a:buNone/>
              <a:defRPr/>
            </a:pPr>
            <a:r>
              <a:rPr lang="tr-TR" sz="5600" dirty="0" smtClean="0">
                <a:solidFill>
                  <a:srgbClr val="00B050"/>
                </a:solidFill>
              </a:rPr>
              <a:t>Aylık olarak belirlenen okul odaklı temalar üzerinde kurumların ortak çalışma yapması sağlanarak kurumsal işbirliklerinin geliştirilmesi hedeflenmektedir</a:t>
            </a:r>
          </a:p>
          <a:p>
            <a:pPr algn="just" fontAlgn="auto">
              <a:spcAft>
                <a:spcPts val="0"/>
              </a:spcAft>
              <a:buNone/>
              <a:defRPr/>
            </a:pPr>
            <a:endParaRPr lang="tr-TR" sz="3100" dirty="0" smtClean="0"/>
          </a:p>
          <a:p>
            <a:pPr algn="just" fontAlgn="auto">
              <a:spcAft>
                <a:spcPts val="0"/>
              </a:spcAft>
              <a:buNone/>
              <a:defRPr/>
            </a:pPr>
            <a:r>
              <a:rPr lang="tr-TR" sz="3100" dirty="0" smtClean="0"/>
              <a:t>		</a:t>
            </a:r>
          </a:p>
          <a:p>
            <a:pPr fontAlgn="auto">
              <a:spcAft>
                <a:spcPts val="0"/>
              </a:spcAft>
              <a:buFont typeface="Arial" pitchFamily="34" charset="0"/>
              <a:buChar char="•"/>
              <a:defRPr/>
            </a:pPr>
            <a:endParaRPr lang="tr-TR" dirty="0"/>
          </a:p>
        </p:txBody>
      </p:sp>
      <p:sp>
        <p:nvSpPr>
          <p:cNvPr id="17410" name="Title 2"/>
          <p:cNvSpPr>
            <a:spLocks noGrp="1" noChangeArrowheads="1"/>
          </p:cNvSpPr>
          <p:nvPr>
            <p:ph type="title"/>
          </p:nvPr>
        </p:nvSpPr>
        <p:spPr bwMode="auto">
          <a:xfrm>
            <a:off x="1331641" y="125016"/>
            <a:ext cx="5262835" cy="717947"/>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tr-TR" sz="2000" b="1" dirty="0" smtClean="0">
                <a:solidFill>
                  <a:srgbClr val="C00000"/>
                </a:solidFill>
                <a:latin typeface="Arial" charset="0"/>
                <a:cs typeface="Arial" charset="0"/>
              </a:rPr>
              <a:t>KURUMSAL İŞBİRLİKLERİYLE</a:t>
            </a:r>
            <a:br>
              <a:rPr lang="tr-TR" sz="2000" b="1" dirty="0" smtClean="0">
                <a:solidFill>
                  <a:srgbClr val="C00000"/>
                </a:solidFill>
                <a:latin typeface="Arial" charset="0"/>
                <a:cs typeface="Arial" charset="0"/>
              </a:rPr>
            </a:br>
            <a:r>
              <a:rPr lang="tr-TR" sz="2000" b="1" dirty="0" smtClean="0">
                <a:solidFill>
                  <a:srgbClr val="C00000"/>
                </a:solidFill>
                <a:latin typeface="Arial" charset="0"/>
                <a:cs typeface="Arial" charset="0"/>
              </a:rPr>
              <a:t> İSTANBUL VİZYONU</a:t>
            </a:r>
            <a:endParaRPr lang="tr-TR" sz="2000" dirty="0" smtClean="0">
              <a:latin typeface="Arial" charset="0"/>
              <a:cs typeface="Arial" charset="0"/>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84829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Lenovo\Desktop\2023 AFİŞ TASARIM-TASLAK\FUAT SEZGİN.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0"/>
            <a:ext cx="4099148"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D:\Desktop\Loho202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96822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478599" y="1203598"/>
            <a:ext cx="8229600" cy="2862318"/>
          </a:xfrm>
        </p:spPr>
        <p:txBody>
          <a:bodyPr>
            <a:noAutofit/>
          </a:bodyPr>
          <a:lstStyle/>
          <a:p>
            <a:pPr marL="0" indent="0">
              <a:lnSpc>
                <a:spcPct val="150000"/>
              </a:lnSpc>
              <a:buNone/>
            </a:pPr>
            <a:r>
              <a:rPr lang="tr-TR" sz="2000" dirty="0" smtClean="0">
                <a:solidFill>
                  <a:schemeClr val="tx1">
                    <a:lumMod val="75000"/>
                  </a:schemeClr>
                </a:solidFill>
                <a:ea typeface="Calibri"/>
              </a:rPr>
              <a:t>	Cumhurbaşkanlığı genelgesiyle 2019 “Prof. Dr. Fuat Sezgin Yılı” olarak ilan edildi. </a:t>
            </a:r>
          </a:p>
          <a:p>
            <a:pPr marL="0" indent="0" algn="just">
              <a:lnSpc>
                <a:spcPct val="150000"/>
              </a:lnSpc>
              <a:buNone/>
            </a:pPr>
            <a:r>
              <a:rPr lang="tr-TR" sz="2000" dirty="0" smtClean="0">
                <a:solidFill>
                  <a:schemeClr val="tx1">
                    <a:lumMod val="75000"/>
                  </a:schemeClr>
                </a:solidFill>
                <a:ea typeface="Calibri"/>
              </a:rPr>
              <a:t>	E</a:t>
            </a:r>
            <a:r>
              <a:rPr lang="tr-TR" sz="2000" dirty="0" smtClean="0">
                <a:solidFill>
                  <a:schemeClr val="tx1">
                    <a:lumMod val="75000"/>
                  </a:schemeClr>
                </a:solidFill>
                <a:ea typeface="Times New Roman"/>
              </a:rPr>
              <a:t>lli yılı aşkın bir süredir, araştırmalar yaparak hayatını İslâm bilim ve teknoloji tarihini tanıtmaya adayan Fuat Sezgin’i tanıma ve tanıtma </a:t>
            </a:r>
            <a:r>
              <a:rPr lang="tr-TR" sz="2000" dirty="0" smtClean="0">
                <a:solidFill>
                  <a:schemeClr val="tx1">
                    <a:lumMod val="75000"/>
                  </a:schemeClr>
                </a:solidFill>
                <a:ea typeface="Calibri"/>
              </a:rPr>
              <a:t>kapsamında gerçekleştirilecek organizasyonlar Prof. Dr. Fuat Sezgin  İslâm Bilim Tarihi Araştırmaları Vakfı ile birlikte yapılacaktır. </a:t>
            </a:r>
          </a:p>
          <a:p>
            <a:pPr marL="0" indent="0" algn="just">
              <a:buNone/>
            </a:pPr>
            <a:endParaRPr lang="tr-TR" sz="2000" dirty="0" smtClean="0">
              <a:solidFill>
                <a:schemeClr val="tx1">
                  <a:lumMod val="75000"/>
                </a:schemeClr>
              </a:solidFill>
            </a:endParaRPr>
          </a:p>
          <a:p>
            <a:pPr marL="0" indent="0" algn="just">
              <a:buNone/>
            </a:pPr>
            <a:r>
              <a:rPr lang="tr-TR" sz="2000" dirty="0">
                <a:solidFill>
                  <a:schemeClr val="tx1">
                    <a:lumMod val="75000"/>
                  </a:schemeClr>
                </a:solidFill>
              </a:rPr>
              <a:t>	</a:t>
            </a:r>
          </a:p>
        </p:txBody>
      </p:sp>
      <p:sp>
        <p:nvSpPr>
          <p:cNvPr id="8" name="Başlık 2"/>
          <p:cNvSpPr>
            <a:spLocks noGrp="1"/>
          </p:cNvSpPr>
          <p:nvPr>
            <p:ph type="title"/>
          </p:nvPr>
        </p:nvSpPr>
        <p:spPr>
          <a:xfrm>
            <a:off x="1403648" y="357504"/>
            <a:ext cx="4830868" cy="485589"/>
          </a:xfrm>
        </p:spPr>
        <p:txBody>
          <a:bodyPr>
            <a:noAutofit/>
          </a:bodyPr>
          <a:lstStyle/>
          <a:p>
            <a:pPr algn="ctr"/>
            <a:r>
              <a:rPr lang="tr-TR" sz="1800" b="1" dirty="0">
                <a:solidFill>
                  <a:srgbClr val="C00000"/>
                </a:solidFill>
              </a:rPr>
              <a:t>FUAT SEZGİN’İN İZİNDE PROJESİ</a:t>
            </a:r>
            <a:endParaRPr lang="tr-TR" sz="1800"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00267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479411" y="944678"/>
            <a:ext cx="8229600" cy="2862318"/>
          </a:xfrm>
        </p:spPr>
        <p:txBody>
          <a:bodyPr>
            <a:noAutofit/>
          </a:bodyPr>
          <a:lstStyle/>
          <a:p>
            <a:pPr marL="0" indent="0" algn="just">
              <a:lnSpc>
                <a:spcPct val="150000"/>
              </a:lnSpc>
              <a:buNone/>
            </a:pPr>
            <a:r>
              <a:rPr lang="tr-TR" sz="2000" dirty="0" smtClean="0">
                <a:ea typeface="Calibri"/>
              </a:rPr>
              <a:t>	</a:t>
            </a:r>
            <a:r>
              <a:rPr lang="tr-TR" sz="1800" dirty="0" smtClean="0"/>
              <a:t>Bir </a:t>
            </a:r>
            <a:r>
              <a:rPr lang="tr-TR" sz="1800" dirty="0"/>
              <a:t>program </a:t>
            </a:r>
            <a:r>
              <a:rPr lang="tr-TR" sz="1800" dirty="0" smtClean="0"/>
              <a:t>dâhilinde,</a:t>
            </a:r>
          </a:p>
          <a:p>
            <a:pPr algn="just">
              <a:lnSpc>
                <a:spcPct val="150000"/>
              </a:lnSpc>
            </a:pPr>
            <a:r>
              <a:rPr lang="tr-TR" sz="1600" dirty="0" smtClean="0"/>
              <a:t>İlkokul</a:t>
            </a:r>
            <a:r>
              <a:rPr lang="tr-TR" sz="1600" dirty="0"/>
              <a:t>, ortaokul ve ortaöğretimdeki </a:t>
            </a:r>
            <a:r>
              <a:rPr lang="tr-TR" sz="1600" dirty="0" smtClean="0"/>
              <a:t>öğrencilerimize bilim</a:t>
            </a:r>
            <a:r>
              <a:rPr lang="tr-TR" sz="1600" dirty="0"/>
              <a:t>, teknoloji ve kültür mirasının </a:t>
            </a:r>
            <a:r>
              <a:rPr lang="tr-TR" sz="1600" dirty="0" smtClean="0"/>
              <a:t>tanıtılmasına yönelik faaliyetlerin yapılması,</a:t>
            </a:r>
          </a:p>
          <a:p>
            <a:pPr algn="just">
              <a:lnSpc>
                <a:spcPct val="150000"/>
              </a:lnSpc>
            </a:pPr>
            <a:r>
              <a:rPr lang="tr-TR" sz="1600" dirty="0" smtClean="0"/>
              <a:t>Bilimsel </a:t>
            </a:r>
            <a:r>
              <a:rPr lang="tr-TR" sz="1600" dirty="0"/>
              <a:t>çalışmalara ilgi duymalarının </a:t>
            </a:r>
            <a:r>
              <a:rPr lang="tr-TR" sz="1600" dirty="0" smtClean="0"/>
              <a:t>sağlayacak saha ziyaretlerinin yapılması,</a:t>
            </a:r>
            <a:endParaRPr lang="tr-TR" sz="1600" dirty="0"/>
          </a:p>
          <a:p>
            <a:pPr algn="just">
              <a:lnSpc>
                <a:spcPct val="150000"/>
              </a:lnSpc>
            </a:pPr>
            <a:r>
              <a:rPr lang="tr-TR" sz="1600" dirty="0" smtClean="0"/>
              <a:t>Türk-İslam Bilimi üzerine konferans ve seminerlerin yapılması.   </a:t>
            </a:r>
            <a:endParaRPr lang="tr-TR" sz="1600" dirty="0"/>
          </a:p>
          <a:p>
            <a:pPr algn="just">
              <a:lnSpc>
                <a:spcPct val="150000"/>
              </a:lnSpc>
            </a:pPr>
            <a:r>
              <a:rPr lang="tr-TR" sz="1600" dirty="0" smtClean="0"/>
              <a:t>Fuat SEZGİN kitaplarının okunması ve değerlendirilmesi.</a:t>
            </a:r>
            <a:endParaRPr lang="tr-TR" sz="1600" dirty="0"/>
          </a:p>
        </p:txBody>
      </p:sp>
      <p:sp>
        <p:nvSpPr>
          <p:cNvPr id="8" name="Başlık 2"/>
          <p:cNvSpPr>
            <a:spLocks noGrp="1"/>
          </p:cNvSpPr>
          <p:nvPr>
            <p:ph type="title"/>
          </p:nvPr>
        </p:nvSpPr>
        <p:spPr>
          <a:xfrm>
            <a:off x="1403648" y="357504"/>
            <a:ext cx="4830868" cy="485589"/>
          </a:xfrm>
        </p:spPr>
        <p:txBody>
          <a:bodyPr>
            <a:noAutofit/>
          </a:bodyPr>
          <a:lstStyle/>
          <a:p>
            <a:pPr algn="ctr"/>
            <a:r>
              <a:rPr lang="tr-TR" sz="1800" b="1" dirty="0">
                <a:solidFill>
                  <a:srgbClr val="C00000"/>
                </a:solidFill>
              </a:rPr>
              <a:t>FUAT SEZGİN’İN İZİNDE PROJESİ</a:t>
            </a:r>
            <a:endParaRPr lang="tr-TR" sz="1800"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62938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123728" y="-72008"/>
            <a:ext cx="4144551" cy="5236046"/>
          </a:xfrm>
          <a:prstGeom prst="rect">
            <a:avLst/>
          </a:prstGeom>
        </p:spPr>
      </p:pic>
      <p:pic>
        <p:nvPicPr>
          <p:cNvPr id="4" name="Picture 3" descr="D:\Desktop\Loho202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60503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503548" y="1419622"/>
            <a:ext cx="7977571" cy="2088232"/>
          </a:xfrm>
        </p:spPr>
        <p:txBody>
          <a:bodyPr>
            <a:noAutofit/>
          </a:bodyPr>
          <a:lstStyle/>
          <a:p>
            <a:pPr marL="0" indent="0" algn="just">
              <a:lnSpc>
                <a:spcPct val="150000"/>
              </a:lnSpc>
              <a:buNone/>
            </a:pPr>
            <a:r>
              <a:rPr lang="tr-TR" sz="1400" b="1" dirty="0"/>
              <a:t>PROJENİN AMACI</a:t>
            </a:r>
          </a:p>
          <a:p>
            <a:pPr marL="0" indent="0" algn="just">
              <a:lnSpc>
                <a:spcPct val="150000"/>
              </a:lnSpc>
              <a:buNone/>
            </a:pPr>
            <a:r>
              <a:rPr lang="tr-TR" sz="1800" dirty="0" smtClean="0"/>
              <a:t>	Öğretmenlerimizin </a:t>
            </a:r>
            <a:r>
              <a:rPr lang="tr-TR" sz="1800" dirty="0"/>
              <a:t>yenilikçi öğretim materyalleri tasarlayarak, öğretim süreçlerinde bunları kullanmaları değişen eğitim anlayışı ve öğretim programlarının temel unsurlarından biridir. Bu bağlamda, öğretim sürecinde materyal kullanımının zenginleştirilmesi ve özgünleştirilmesi, örnek çalışmaların teşvik edilerek yaygınlaştırılması bu projenin temel amaçlarıdır</a:t>
            </a:r>
            <a:r>
              <a:rPr lang="tr-TR" sz="1800" dirty="0" smtClean="0"/>
              <a:t>.</a:t>
            </a:r>
          </a:p>
        </p:txBody>
      </p:sp>
      <p:sp>
        <p:nvSpPr>
          <p:cNvPr id="8" name="Başlık 2"/>
          <p:cNvSpPr>
            <a:spLocks noGrp="1"/>
          </p:cNvSpPr>
          <p:nvPr>
            <p:ph type="title"/>
          </p:nvPr>
        </p:nvSpPr>
        <p:spPr>
          <a:xfrm>
            <a:off x="1619672" y="251257"/>
            <a:ext cx="4830868" cy="485589"/>
          </a:xfrm>
        </p:spPr>
        <p:txBody>
          <a:bodyPr>
            <a:noAutofit/>
          </a:bodyPr>
          <a:lstStyle/>
          <a:p>
            <a:pPr algn="ctr"/>
            <a:r>
              <a:rPr lang="tr-TR" sz="1800" b="1" dirty="0">
                <a:solidFill>
                  <a:srgbClr val="C00000"/>
                </a:solidFill>
              </a:rPr>
              <a:t>Öğretmenler Arası Yenilikçi Öğretim Materyalleri Ulusal Tasarım Yarışması</a:t>
            </a: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2518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203598"/>
            <a:ext cx="8229600" cy="1944216"/>
          </a:xfrm>
        </p:spPr>
        <p:txBody>
          <a:bodyPr>
            <a:noAutofit/>
          </a:bodyPr>
          <a:lstStyle/>
          <a:p>
            <a:pPr marL="0" indent="0">
              <a:buNone/>
            </a:pPr>
            <a:r>
              <a:rPr lang="tr-TR" sz="1600" dirty="0" smtClean="0"/>
              <a:t>Bu proje kapsamında;</a:t>
            </a:r>
          </a:p>
          <a:p>
            <a:pPr marL="0" indent="0">
              <a:buNone/>
            </a:pPr>
            <a:endParaRPr lang="tr-TR" sz="1600" dirty="0" smtClean="0"/>
          </a:p>
          <a:p>
            <a:pPr marL="0" indent="0">
              <a:buNone/>
            </a:pPr>
            <a:r>
              <a:rPr lang="tr-TR" sz="1600" b="1" dirty="0" smtClean="0">
                <a:solidFill>
                  <a:srgbClr val="C00000"/>
                </a:solidFill>
              </a:rPr>
              <a:t>Okul öncesi, </a:t>
            </a:r>
            <a:br>
              <a:rPr lang="tr-TR" sz="1600" b="1" dirty="0" smtClean="0">
                <a:solidFill>
                  <a:srgbClr val="C00000"/>
                </a:solidFill>
              </a:rPr>
            </a:br>
            <a:r>
              <a:rPr lang="tr-TR" sz="1600" b="1" dirty="0" smtClean="0">
                <a:solidFill>
                  <a:srgbClr val="C00000"/>
                </a:solidFill>
              </a:rPr>
              <a:t>İlkokul,</a:t>
            </a:r>
            <a:br>
              <a:rPr lang="tr-TR" sz="1600" b="1" dirty="0" smtClean="0">
                <a:solidFill>
                  <a:srgbClr val="C00000"/>
                </a:solidFill>
              </a:rPr>
            </a:br>
            <a:r>
              <a:rPr lang="tr-TR" sz="1600" b="1" dirty="0" smtClean="0">
                <a:solidFill>
                  <a:srgbClr val="C00000"/>
                </a:solidFill>
              </a:rPr>
              <a:t>Ortaokul,</a:t>
            </a:r>
            <a:br>
              <a:rPr lang="tr-TR" sz="1600" b="1" dirty="0" smtClean="0">
                <a:solidFill>
                  <a:srgbClr val="C00000"/>
                </a:solidFill>
              </a:rPr>
            </a:br>
            <a:r>
              <a:rPr lang="tr-TR" sz="1600" b="1" dirty="0" smtClean="0">
                <a:solidFill>
                  <a:srgbClr val="C00000"/>
                </a:solidFill>
              </a:rPr>
              <a:t>Ortaöğretim</a:t>
            </a:r>
          </a:p>
          <a:p>
            <a:pPr marL="0" indent="0">
              <a:buNone/>
            </a:pPr>
            <a:r>
              <a:rPr lang="tr-TR" sz="1600" b="1" dirty="0" smtClean="0">
                <a:solidFill>
                  <a:srgbClr val="C00000"/>
                </a:solidFill>
              </a:rPr>
              <a:t>Dijital</a:t>
            </a:r>
            <a:r>
              <a:rPr lang="tr-TR" sz="1600" dirty="0" smtClean="0"/>
              <a:t> </a:t>
            </a:r>
          </a:p>
          <a:p>
            <a:pPr marL="0" indent="0" algn="just">
              <a:buNone/>
            </a:pPr>
            <a:r>
              <a:rPr lang="tr-TR" sz="1600" dirty="0" smtClean="0"/>
              <a:t>	olmak üzere 5 kategori halinde öğretmenler arası ödüllü materyal tasarlama yarışması düzenlenecektir. Yarışmacılar materyallerini hazırladıktan sonra </a:t>
            </a:r>
            <a:r>
              <a:rPr lang="tr-TR" sz="1600" b="1" u="sng" dirty="0" err="1" smtClean="0"/>
              <a:t>istmem</a:t>
            </a:r>
            <a:r>
              <a:rPr lang="tr-TR" sz="1600" b="1" u="sng" dirty="0" smtClean="0"/>
              <a:t>.com</a:t>
            </a:r>
            <a:r>
              <a:rPr lang="tr-TR" sz="1600" dirty="0" smtClean="0"/>
              <a:t> adresinden başvuru formlarını dolduracaklardır. Materyal Değerlendirme Kurulu tarafından Okulöncesi, İlkokul, Ortaokul, Ortaöğretim ve dijital materyal kategorileri bazında hazırlanan materyaller değerlendirilerek her kategoriden ilk 3 proje ödüllendirilecektir. Projelerin yaygınlaştırılması için kitapçık ve e katalog oluşturulacaktır.</a:t>
            </a:r>
            <a:endParaRPr lang="tr-TR" sz="1600" dirty="0"/>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Başlık 2"/>
          <p:cNvSpPr txBox="1">
            <a:spLocks/>
          </p:cNvSpPr>
          <p:nvPr/>
        </p:nvSpPr>
        <p:spPr>
          <a:xfrm>
            <a:off x="1619672" y="251257"/>
            <a:ext cx="4830868" cy="485589"/>
          </a:xfrm>
          <a:prstGeom prst="rect">
            <a:avLst/>
          </a:prstGeom>
        </p:spPr>
        <p:txBody>
          <a:bodyPr>
            <a:noAutofit/>
          </a:bodyPr>
          <a:lstStyle>
            <a:lvl1pPr algn="r" defTabSz="914400" rtl="0" eaLnBrk="1" latinLnBrk="0" hangingPunct="1">
              <a:spcBef>
                <a:spcPct val="0"/>
              </a:spcBef>
              <a:buNone/>
              <a:defRPr sz="1600" kern="1200">
                <a:solidFill>
                  <a:schemeClr val="tx1"/>
                </a:solidFill>
                <a:latin typeface="Arial" panose="020B0604020202020204" pitchFamily="34" charset="0"/>
                <a:ea typeface="+mj-ea"/>
                <a:cs typeface="Arial" panose="020B0604020202020204" pitchFamily="34" charset="0"/>
              </a:defRPr>
            </a:lvl1pPr>
          </a:lstStyle>
          <a:p>
            <a:pPr algn="ctr"/>
            <a:r>
              <a:rPr lang="tr-TR" sz="1800" b="1" smtClean="0">
                <a:solidFill>
                  <a:srgbClr val="C00000"/>
                </a:solidFill>
              </a:rPr>
              <a:t>Öğretmenler Arası Yenilikçi Öğretim Materyalleri Ulusal Tasarım Yarışması</a:t>
            </a:r>
            <a:endParaRPr lang="tr-TR" sz="1800" b="1" dirty="0">
              <a:solidFill>
                <a:srgbClr val="C00000"/>
              </a:solidFill>
            </a:endParaRPr>
          </a:p>
        </p:txBody>
      </p:sp>
    </p:spTree>
    <p:extLst>
      <p:ext uri="{BB962C8B-B14F-4D97-AF65-F5344CB8AC3E}">
        <p14:creationId xmlns:p14="http://schemas.microsoft.com/office/powerpoint/2010/main" xmlns="" val="4893847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descr="C:\Users\PC\Downloads\IMG-20181019-WA0024.jpg"/>
          <p:cNvPicPr>
            <a:picLocks noGrp="1" noChangeAspect="1" noChangeArrowheads="1"/>
          </p:cNvPicPr>
          <p:nvPr>
            <p:ph idx="1"/>
          </p:nvPr>
        </p:nvPicPr>
        <p:blipFill>
          <a:blip r:embed="rId3" cstate="print"/>
          <a:srcRect/>
          <a:stretch>
            <a:fillRect/>
          </a:stretch>
        </p:blipFill>
        <p:spPr>
          <a:xfrm>
            <a:off x="2051721" y="789552"/>
            <a:ext cx="4664723" cy="3618402"/>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4" name="Picture 3" descr="D:\Desktop\Loho202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xmlns="" val="3113661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5362" name="İçerik Yer Tutucusu 1"/>
          <p:cNvSpPr>
            <a:spLocks noGrp="1"/>
          </p:cNvSpPr>
          <p:nvPr>
            <p:ph sz="half" idx="1"/>
          </p:nvPr>
        </p:nvSpPr>
        <p:spPr>
          <a:xfrm>
            <a:off x="673224" y="987574"/>
            <a:ext cx="7859216" cy="3509963"/>
          </a:xfrm>
        </p:spPr>
        <p:txBody>
          <a:bodyPr>
            <a:noAutofit/>
          </a:bodyPr>
          <a:lstStyle/>
          <a:p>
            <a:pPr algn="just">
              <a:spcBef>
                <a:spcPct val="0"/>
              </a:spcBef>
              <a:spcAft>
                <a:spcPts val="738"/>
              </a:spcAft>
              <a:buFont typeface="Arial" charset="0"/>
              <a:buNone/>
            </a:pPr>
            <a:r>
              <a:rPr lang="tr-TR" sz="1400" dirty="0" smtClean="0">
                <a:solidFill>
                  <a:schemeClr val="tx1">
                    <a:lumMod val="75000"/>
                  </a:schemeClr>
                </a:solidFill>
                <a:latin typeface="Arial" pitchFamily="34" charset="0"/>
                <a:ea typeface="Calibri" pitchFamily="34" charset="0"/>
                <a:cs typeface="Arial" pitchFamily="34" charset="0"/>
              </a:rPr>
              <a:t>	</a:t>
            </a:r>
            <a:r>
              <a:rPr lang="tr-TR" sz="1600" dirty="0" smtClean="0">
                <a:solidFill>
                  <a:schemeClr val="tx1">
                    <a:lumMod val="75000"/>
                  </a:schemeClr>
                </a:solidFill>
                <a:latin typeface="Arial" pitchFamily="34" charset="0"/>
                <a:ea typeface="Calibri" pitchFamily="34" charset="0"/>
                <a:cs typeface="Arial" pitchFamily="34" charset="0"/>
              </a:rPr>
              <a:t>İstanbul Veli Akademileri; </a:t>
            </a:r>
          </a:p>
          <a:p>
            <a:pPr algn="just">
              <a:spcBef>
                <a:spcPct val="0"/>
              </a:spcBef>
              <a:spcAft>
                <a:spcPts val="738"/>
              </a:spcAft>
              <a:buFont typeface="Arial" charset="0"/>
              <a:buNone/>
            </a:pPr>
            <a:endParaRPr lang="tr-TR" sz="100" dirty="0" smtClean="0">
              <a:solidFill>
                <a:schemeClr val="tx1">
                  <a:lumMod val="75000"/>
                </a:schemeClr>
              </a:solidFill>
              <a:latin typeface="Arial" pitchFamily="34" charset="0"/>
              <a:ea typeface="Calibri" pitchFamily="34" charset="0"/>
              <a:cs typeface="Arial" pitchFamily="34" charset="0"/>
            </a:endParaRPr>
          </a:p>
          <a:p>
            <a:pPr algn="just">
              <a:spcBef>
                <a:spcPct val="0"/>
              </a:spcBef>
              <a:spcAft>
                <a:spcPts val="738"/>
              </a:spcAft>
              <a:buFont typeface="Arial" charset="0"/>
              <a:buNone/>
            </a:pPr>
            <a:r>
              <a:rPr lang="tr-TR" sz="1600" dirty="0" smtClean="0">
                <a:solidFill>
                  <a:schemeClr val="tx1">
                    <a:lumMod val="75000"/>
                  </a:schemeClr>
                </a:solidFill>
                <a:latin typeface="Arial" pitchFamily="34" charset="0"/>
                <a:ea typeface="Calibri" pitchFamily="34" charset="0"/>
                <a:cs typeface="Arial" pitchFamily="34" charset="0"/>
              </a:rPr>
              <a:t>	İstanbul’daki resmî okullarda (okul öncesi, ilkokul, ortaokul, ortaöğretim, özel eğitim) öğrenim gören öğrencilerin  velilerine  yönelik ;</a:t>
            </a:r>
          </a:p>
          <a:p>
            <a:pPr algn="just">
              <a:spcBef>
                <a:spcPct val="0"/>
              </a:spcBef>
              <a:spcAft>
                <a:spcPts val="738"/>
              </a:spcAft>
            </a:pPr>
            <a:r>
              <a:rPr lang="tr-TR" sz="1600" dirty="0" smtClean="0">
                <a:solidFill>
                  <a:schemeClr val="tx1">
                    <a:lumMod val="75000"/>
                  </a:schemeClr>
                </a:solidFill>
                <a:latin typeface="Arial" pitchFamily="34" charset="0"/>
                <a:ea typeface="Calibri" pitchFamily="34" charset="0"/>
                <a:cs typeface="Arial" pitchFamily="34" charset="0"/>
              </a:rPr>
              <a:t>Okul-veli arasında iletişimi ve iş birliğini güçlendirmek suretiyle velileri bilinçlendirmek</a:t>
            </a:r>
          </a:p>
          <a:p>
            <a:pPr algn="just">
              <a:spcBef>
                <a:spcPct val="0"/>
              </a:spcBef>
              <a:spcAft>
                <a:spcPts val="738"/>
              </a:spcAft>
            </a:pPr>
            <a:r>
              <a:rPr lang="tr-TR" sz="1600" dirty="0" smtClean="0">
                <a:solidFill>
                  <a:schemeClr val="tx1">
                    <a:lumMod val="75000"/>
                  </a:schemeClr>
                </a:solidFill>
                <a:latin typeface="Arial" pitchFamily="34" charset="0"/>
                <a:ea typeface="Calibri" pitchFamily="34" charset="0"/>
                <a:cs typeface="Arial" pitchFamily="34" charset="0"/>
              </a:rPr>
              <a:t>Geleceğimizin teminatı olan çocuklarımızın sorumluluklarının bilincinde bireyler olarak yetişmelerine katkı sunmak amacıyla hazırlanan  </a:t>
            </a:r>
            <a:r>
              <a:rPr lang="tr-TR" sz="1600" b="1" dirty="0" smtClean="0">
                <a:solidFill>
                  <a:schemeClr val="tx1">
                    <a:lumMod val="75000"/>
                  </a:schemeClr>
                </a:solidFill>
                <a:latin typeface="Arial" pitchFamily="34" charset="0"/>
                <a:ea typeface="Calibri" pitchFamily="34" charset="0"/>
                <a:cs typeface="Arial" pitchFamily="34" charset="0"/>
              </a:rPr>
              <a:t>okul merkezli veli eğitim projesidir.</a:t>
            </a:r>
          </a:p>
          <a:p>
            <a:pPr algn="just">
              <a:spcBef>
                <a:spcPct val="0"/>
              </a:spcBef>
              <a:spcAft>
                <a:spcPts val="738"/>
              </a:spcAft>
            </a:pPr>
            <a:r>
              <a:rPr lang="tr-TR" sz="1600" dirty="0" smtClean="0">
                <a:solidFill>
                  <a:schemeClr val="tx1">
                    <a:lumMod val="75000"/>
                  </a:schemeClr>
                </a:solidFill>
                <a:latin typeface="Arial" pitchFamily="34" charset="0"/>
                <a:cs typeface="Arial" pitchFamily="34" charset="0"/>
              </a:rPr>
              <a:t>Eğitim Uzmanları, Üniversiteler, Sivil Toplum Kuruluşları vb. kişi ve kuruluşlarla iş birliği içerisinde velilerimizin ilgi duyduğu alanlara yönelik yazar, akademisyen, sanatçı, sporcu vb. kişilerin ilçede ve okullarda konuk edilmesi sağlanacaktır.  Eğitimler okul içi etkinlik ve eğitimler olabileceği gibi, sanatsal, kültürel faaliyetler şeklinde de gerçekleştirilecektir.</a:t>
            </a:r>
            <a:endParaRPr lang="en-US" sz="1600" b="1" dirty="0" smtClean="0">
              <a:solidFill>
                <a:schemeClr val="tx1">
                  <a:lumMod val="75000"/>
                </a:schemeClr>
              </a:solidFill>
              <a:latin typeface="Arial" pitchFamily="34" charset="0"/>
              <a:ea typeface="Calibri" pitchFamily="34" charset="0"/>
              <a:cs typeface="Arial" pitchFamily="34" charset="0"/>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Başlık 2"/>
          <p:cNvSpPr txBox="1">
            <a:spLocks/>
          </p:cNvSpPr>
          <p:nvPr/>
        </p:nvSpPr>
        <p:spPr>
          <a:xfrm>
            <a:off x="1619251" y="303610"/>
            <a:ext cx="4830763" cy="485775"/>
          </a:xfrm>
          <a:prstGeom prst="rect">
            <a:avLst/>
          </a:prstGeom>
        </p:spPr>
        <p:txBody>
          <a:bodyPr>
            <a:noAutofit/>
          </a:bodyPr>
          <a:lstStyle>
            <a:lvl1pPr algn="r" defTabSz="914400" rtl="0" eaLnBrk="1" latinLnBrk="0" hangingPunct="1">
              <a:spcBef>
                <a:spcPct val="0"/>
              </a:spcBef>
              <a:buNone/>
              <a:defRPr sz="1600" kern="1200">
                <a:solidFill>
                  <a:schemeClr val="tx1"/>
                </a:solidFill>
                <a:latin typeface="Arial" panose="020B0604020202020204" pitchFamily="34" charset="0"/>
                <a:ea typeface="+mj-ea"/>
                <a:cs typeface="Arial" panose="020B0604020202020204" pitchFamily="34" charset="0"/>
              </a:defRPr>
            </a:lvl1pPr>
          </a:lstStyle>
          <a:p>
            <a:pPr algn="ctr">
              <a:defRPr/>
            </a:pPr>
            <a:r>
              <a:rPr lang="tr-TR" sz="2800" b="1" dirty="0" smtClean="0">
                <a:solidFill>
                  <a:srgbClr val="C00000"/>
                </a:solidFill>
                <a:latin typeface="+mn-lt"/>
              </a:rPr>
              <a:t>VELİ AKADEMİLERİ</a:t>
            </a:r>
            <a:r>
              <a:rPr lang="tr-TR" sz="1800" b="1" dirty="0" smtClean="0">
                <a:solidFill>
                  <a:srgbClr val="C00000"/>
                </a:solidFill>
              </a:rPr>
              <a:t/>
            </a:r>
            <a:br>
              <a:rPr lang="tr-TR" sz="1800" b="1" dirty="0" smtClean="0">
                <a:solidFill>
                  <a:srgbClr val="C00000"/>
                </a:solidFill>
              </a:rPr>
            </a:br>
            <a:endParaRPr lang="tr-TR" sz="1800" b="1" dirty="0">
              <a:solidFill>
                <a:srgbClr val="C00000"/>
              </a:solidFill>
            </a:endParaRPr>
          </a:p>
        </p:txBody>
      </p:sp>
    </p:spTree>
    <p:extLst>
      <p:ext uri="{BB962C8B-B14F-4D97-AF65-F5344CB8AC3E}">
        <p14:creationId xmlns:p14="http://schemas.microsoft.com/office/powerpoint/2010/main" xmlns="" val="29655869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descr="D:\Desktop\AG LGO\AG Afiş.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929538"/>
            <a:ext cx="6997802" cy="374844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Desktop\Loho202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xmlns="" val="2182798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6804248" y="1635646"/>
            <a:ext cx="2339752" cy="1800200"/>
          </a:xfrm>
        </p:spPr>
        <p:txBody>
          <a:bodyPr/>
          <a:lstStyle/>
          <a:p>
            <a:pPr algn="ctr"/>
            <a:r>
              <a:rPr lang="tr-TR" sz="4000" dirty="0" smtClean="0">
                <a:solidFill>
                  <a:srgbClr val="000000"/>
                </a:solidFill>
                <a:latin typeface="Bernard MT Condensed" pitchFamily="18" charset="0"/>
              </a:rPr>
              <a:t>“</a:t>
            </a:r>
            <a:r>
              <a:rPr lang="tr-TR" dirty="0" smtClean="0">
                <a:solidFill>
                  <a:srgbClr val="000000"/>
                </a:solidFill>
                <a:latin typeface="Bernard MT Condensed" pitchFamily="18" charset="0"/>
              </a:rPr>
              <a:t> </a:t>
            </a:r>
            <a:r>
              <a:rPr lang="tr-TR" sz="1800" dirty="0" smtClean="0">
                <a:solidFill>
                  <a:srgbClr val="000000"/>
                </a:solidFill>
              </a:rPr>
              <a:t>EĞİTİM-ÖĞRETİM MESELESİ ÖZÜNDE BİR İNSAN MESELESİDİR. EĞİTİM İŞİ ERTELENEMEZ . GENÇLER UNUTMAYIN, GELECEĞİN ALPASLAN’LARI FATİH’LERİ OLMAYA </a:t>
            </a:r>
            <a:br>
              <a:rPr lang="tr-TR" sz="1800" dirty="0" smtClean="0">
                <a:solidFill>
                  <a:srgbClr val="000000"/>
                </a:solidFill>
              </a:rPr>
            </a:br>
            <a:r>
              <a:rPr lang="tr-TR" sz="1800" dirty="0" smtClean="0">
                <a:solidFill>
                  <a:srgbClr val="000000"/>
                </a:solidFill>
              </a:rPr>
              <a:t>HAZIR OLUN. </a:t>
            </a:r>
            <a:r>
              <a:rPr lang="tr-TR" sz="4000" dirty="0" smtClean="0">
                <a:solidFill>
                  <a:srgbClr val="000000"/>
                </a:solidFill>
                <a:latin typeface="Bernard MT Condensed" pitchFamily="18" charset="0"/>
              </a:rPr>
              <a:t>”</a:t>
            </a:r>
            <a:br>
              <a:rPr lang="tr-TR" sz="4000" dirty="0" smtClean="0">
                <a:solidFill>
                  <a:srgbClr val="000000"/>
                </a:solidFill>
                <a:latin typeface="Bernard MT Condensed" pitchFamily="18" charset="0"/>
              </a:rPr>
            </a:br>
            <a:r>
              <a:rPr lang="tr-TR" sz="4000" dirty="0" smtClean="0">
                <a:solidFill>
                  <a:srgbClr val="000000"/>
                </a:solidFill>
                <a:latin typeface="Bernard MT Condensed" pitchFamily="18" charset="0"/>
              </a:rPr>
              <a:t/>
            </a:r>
            <a:br>
              <a:rPr lang="tr-TR" sz="4000" dirty="0" smtClean="0">
                <a:solidFill>
                  <a:srgbClr val="000000"/>
                </a:solidFill>
                <a:latin typeface="Bernard MT Condensed" pitchFamily="18" charset="0"/>
              </a:rPr>
            </a:br>
            <a:r>
              <a:rPr lang="tr-TR" sz="1200" dirty="0" smtClean="0">
                <a:solidFill>
                  <a:srgbClr val="C00000"/>
                </a:solidFill>
                <a:latin typeface="Calibri" pitchFamily="34" charset="0"/>
              </a:rPr>
              <a:t> 23 EKİM 2018</a:t>
            </a:r>
            <a:br>
              <a:rPr lang="tr-TR" sz="1200" dirty="0" smtClean="0">
                <a:solidFill>
                  <a:srgbClr val="C00000"/>
                </a:solidFill>
                <a:latin typeface="Calibri" pitchFamily="34" charset="0"/>
              </a:rPr>
            </a:br>
            <a:r>
              <a:rPr lang="tr-TR" sz="1200" dirty="0" smtClean="0">
                <a:solidFill>
                  <a:srgbClr val="C00000"/>
                </a:solidFill>
                <a:latin typeface="Calibri" pitchFamily="34" charset="0"/>
              </a:rPr>
              <a:t>RECEP TAYYİP ERDOĞAN</a:t>
            </a:r>
            <a:br>
              <a:rPr lang="tr-TR" sz="1200" dirty="0" smtClean="0">
                <a:solidFill>
                  <a:srgbClr val="C00000"/>
                </a:solidFill>
                <a:latin typeface="Calibri" pitchFamily="34" charset="0"/>
              </a:rPr>
            </a:br>
            <a:r>
              <a:rPr lang="tr-TR" sz="1200" dirty="0" smtClean="0">
                <a:solidFill>
                  <a:srgbClr val="C00000"/>
                </a:solidFill>
                <a:latin typeface="Calibri" pitchFamily="34" charset="0"/>
              </a:rPr>
              <a:t>TÜRKİYE CUMHURBAŞKANI</a:t>
            </a:r>
            <a:endParaRPr lang="tr-TR" sz="1200" i="1" dirty="0">
              <a:solidFill>
                <a:srgbClr val="000000"/>
              </a:solidFill>
              <a:latin typeface="Calibri" pitchFamily="34" charset="0"/>
            </a:endParaRPr>
          </a:p>
        </p:txBody>
      </p:sp>
      <p:pic>
        <p:nvPicPr>
          <p:cNvPr id="5" name="4 Resim" descr="1035797224.jpg"/>
          <p:cNvPicPr>
            <a:picLocks noChangeAspect="1"/>
          </p:cNvPicPr>
          <p:nvPr/>
        </p:nvPicPr>
        <p:blipFill>
          <a:blip r:embed="rId2" cstate="print"/>
          <a:stretch>
            <a:fillRect/>
          </a:stretch>
        </p:blipFill>
        <p:spPr>
          <a:xfrm>
            <a:off x="0" y="0"/>
            <a:ext cx="6732240" cy="51435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504536" y="1275606"/>
            <a:ext cx="8208912" cy="3170099"/>
          </a:xfrm>
          <a:prstGeom prst="rect">
            <a:avLst/>
          </a:prstGeom>
          <a:noFill/>
        </p:spPr>
        <p:txBody>
          <a:bodyPr wrap="square" rtlCol="0">
            <a:spAutoFit/>
          </a:bodyPr>
          <a:lstStyle/>
          <a:p>
            <a:pPr algn="just"/>
            <a:r>
              <a:rPr lang="tr-TR" sz="2000" b="1" dirty="0" smtClean="0"/>
              <a:t>	</a:t>
            </a:r>
            <a:r>
              <a:rPr lang="tr-TR" sz="1800" dirty="0" smtClean="0"/>
              <a:t>Proje </a:t>
            </a:r>
            <a:r>
              <a:rPr lang="tr-TR" sz="1800" dirty="0"/>
              <a:t>kapsamında öğretmenlerimize, </a:t>
            </a:r>
            <a:r>
              <a:rPr lang="tr-TR" sz="1800" i="1" dirty="0" smtClean="0"/>
              <a:t>Artırılmış Gerçeklik</a:t>
            </a:r>
            <a:r>
              <a:rPr lang="tr-TR" sz="1800" dirty="0" smtClean="0"/>
              <a:t> </a:t>
            </a:r>
            <a:r>
              <a:rPr lang="tr-TR" sz="1800" dirty="0"/>
              <a:t>uygulaması ve içeriği üretebilmek için gerekli olan 3D modelleme, </a:t>
            </a:r>
            <a:r>
              <a:rPr lang="tr-TR" sz="1800" dirty="0" err="1"/>
              <a:t>Unity</a:t>
            </a:r>
            <a:r>
              <a:rPr lang="tr-TR" sz="1800" dirty="0"/>
              <a:t> ve Temel C# gibi kurslar verilecek</a:t>
            </a:r>
            <a:r>
              <a:rPr lang="tr-TR" sz="1800" dirty="0" smtClean="0"/>
              <a:t>.</a:t>
            </a:r>
          </a:p>
          <a:p>
            <a:pPr algn="just"/>
            <a:endParaRPr lang="tr-TR" sz="1800" dirty="0"/>
          </a:p>
          <a:p>
            <a:pPr algn="just"/>
            <a:r>
              <a:rPr lang="tr-TR" sz="1800" dirty="0" smtClean="0"/>
              <a:t>	Bu </a:t>
            </a:r>
            <a:r>
              <a:rPr lang="tr-TR" sz="1800" dirty="0"/>
              <a:t>sayede üretilen içerikler bir </a:t>
            </a:r>
            <a:r>
              <a:rPr lang="tr-TR" sz="1800" dirty="0" smtClean="0"/>
              <a:t>Uygulamada </a:t>
            </a:r>
            <a:r>
              <a:rPr lang="tr-TR" sz="1800" dirty="0"/>
              <a:t>toplanıp </a:t>
            </a:r>
            <a:r>
              <a:rPr lang="tr-TR" sz="1800" dirty="0" smtClean="0"/>
              <a:t>yayınlanabilecek </a:t>
            </a:r>
            <a:r>
              <a:rPr lang="tr-TR" sz="1800" dirty="0"/>
              <a:t>ve yine tek bir uygulamadan ücretsiz olarak bu içeriğe </a:t>
            </a:r>
            <a:r>
              <a:rPr lang="tr-TR" sz="1800" dirty="0" smtClean="0"/>
              <a:t>erişilebilecektir.</a:t>
            </a:r>
          </a:p>
          <a:p>
            <a:pPr algn="just"/>
            <a:endParaRPr lang="tr-TR" sz="1800" dirty="0"/>
          </a:p>
          <a:p>
            <a:pPr algn="just"/>
            <a:r>
              <a:rPr lang="tr-TR" sz="1800" dirty="0" smtClean="0"/>
              <a:t>	</a:t>
            </a:r>
            <a:r>
              <a:rPr lang="tr-TR" sz="1800" i="1" dirty="0" smtClean="0"/>
              <a:t> Artırılmış Gerçeklik (</a:t>
            </a:r>
            <a:r>
              <a:rPr lang="tr-TR" sz="1800" dirty="0" smtClean="0"/>
              <a:t>web, telefon ve tablet) uygulamaların </a:t>
            </a:r>
            <a:r>
              <a:rPr lang="tr-TR" sz="1800" dirty="0"/>
              <a:t>tanıtılacağı, nasıl kullanılacağı ve bu uygulamaları kullanarak nasıl içerik geliştirileceğinin uygulamalı olarak öğretileceği  kurslar </a:t>
            </a:r>
            <a:r>
              <a:rPr lang="tr-TR" sz="1800" dirty="0" smtClean="0"/>
              <a:t>proje </a:t>
            </a:r>
            <a:r>
              <a:rPr lang="tr-TR" sz="1800" dirty="0"/>
              <a:t>kapsamında tüm ilçelerde açılacaktır. </a:t>
            </a:r>
          </a:p>
        </p:txBody>
      </p:sp>
      <p:pic>
        <p:nvPicPr>
          <p:cNvPr id="3"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Başlık 2"/>
          <p:cNvSpPr txBox="1">
            <a:spLocks/>
          </p:cNvSpPr>
          <p:nvPr/>
        </p:nvSpPr>
        <p:spPr>
          <a:xfrm>
            <a:off x="1619251" y="303610"/>
            <a:ext cx="4830763" cy="485775"/>
          </a:xfrm>
          <a:prstGeom prst="rect">
            <a:avLst/>
          </a:prstGeom>
        </p:spPr>
        <p:txBody>
          <a:bodyPr>
            <a:noAutofit/>
          </a:bodyPr>
          <a:lstStyle>
            <a:lvl1pPr algn="r" defTabSz="914400" rtl="0" eaLnBrk="1" latinLnBrk="0" hangingPunct="1">
              <a:spcBef>
                <a:spcPct val="0"/>
              </a:spcBef>
              <a:buNone/>
              <a:defRPr sz="1600" kern="1200">
                <a:solidFill>
                  <a:schemeClr val="tx1"/>
                </a:solidFill>
                <a:latin typeface="Arial" panose="020B0604020202020204" pitchFamily="34" charset="0"/>
                <a:ea typeface="+mj-ea"/>
                <a:cs typeface="Arial" panose="020B0604020202020204" pitchFamily="34" charset="0"/>
              </a:defRPr>
            </a:lvl1pPr>
          </a:lstStyle>
          <a:p>
            <a:pPr algn="ctr">
              <a:defRPr/>
            </a:pPr>
            <a:r>
              <a:rPr lang="tr-TR" sz="2000" b="1" dirty="0" smtClean="0">
                <a:solidFill>
                  <a:srgbClr val="C00000"/>
                </a:solidFill>
              </a:rPr>
              <a:t>ARTIRILMIŞ GERÇEKLİKLE ZENGİNLEŞEN KİTAPLAR</a:t>
            </a:r>
            <a:endParaRPr lang="tr-TR" sz="1400" b="1" dirty="0">
              <a:solidFill>
                <a:srgbClr val="C00000"/>
              </a:solidFill>
            </a:endParaRPr>
          </a:p>
        </p:txBody>
      </p:sp>
    </p:spTree>
    <p:extLst>
      <p:ext uri="{BB962C8B-B14F-4D97-AF65-F5344CB8AC3E}">
        <p14:creationId xmlns:p14="http://schemas.microsoft.com/office/powerpoint/2010/main" xmlns="" val="39494768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İçerik Yer Tutucusu 1"/>
          <p:cNvSpPr>
            <a:spLocks noGrp="1"/>
          </p:cNvSpPr>
          <p:nvPr>
            <p:ph idx="1"/>
          </p:nvPr>
        </p:nvSpPr>
        <p:spPr>
          <a:xfrm>
            <a:off x="467544" y="3651871"/>
            <a:ext cx="8229600" cy="594065"/>
          </a:xfrm>
        </p:spPr>
        <p:txBody>
          <a:bodyPr>
            <a:normAutofit fontScale="55000" lnSpcReduction="20000"/>
          </a:bodyPr>
          <a:lstStyle/>
          <a:p>
            <a:pPr marL="0" indent="0" algn="ctr">
              <a:buNone/>
            </a:pPr>
            <a:endParaRPr lang="tr-TR" b="1" dirty="0" smtClean="0"/>
          </a:p>
          <a:p>
            <a:pPr marL="0" indent="0" algn="ctr">
              <a:buNone/>
              <a:tabLst>
                <a:tab pos="271463" algn="l"/>
              </a:tabLst>
            </a:pPr>
            <a:r>
              <a:rPr lang="tr-TR" sz="2800" b="1" i="1" dirty="0" smtClean="0">
                <a:solidFill>
                  <a:schemeClr val="tx1">
                    <a:lumMod val="50000"/>
                    <a:lumOff val="50000"/>
                  </a:schemeClr>
                </a:solidFill>
                <a:latin typeface="Progressiva Light" pitchFamily="50" charset="-94"/>
              </a:rPr>
              <a:t>"Bir harf bir insanı, bir insan bir dünyayı değiştirir.1"</a:t>
            </a:r>
            <a:endParaRPr lang="tr-TR" sz="2800" b="1" i="1" dirty="0">
              <a:solidFill>
                <a:schemeClr val="tx1">
                  <a:lumMod val="50000"/>
                  <a:lumOff val="50000"/>
                </a:schemeClr>
              </a:solidFill>
              <a:latin typeface="Progressiva Light" pitchFamily="50" charset="-94"/>
            </a:endParaRPr>
          </a:p>
        </p:txBody>
      </p:sp>
      <p:pic>
        <p:nvPicPr>
          <p:cNvPr id="6"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ikdörtgen 1"/>
          <p:cNvSpPr/>
          <p:nvPr/>
        </p:nvSpPr>
        <p:spPr>
          <a:xfrm>
            <a:off x="1064598" y="2225501"/>
            <a:ext cx="701480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BİR HARF BİN İSTANBUL</a:t>
            </a:r>
          </a:p>
        </p:txBody>
      </p:sp>
      <p:sp>
        <p:nvSpPr>
          <p:cNvPr id="4" name="Başlık 3"/>
          <p:cNvSpPr>
            <a:spLocks noGrp="1"/>
          </p:cNvSpPr>
          <p:nvPr>
            <p:ph type="title"/>
          </p:nvPr>
        </p:nvSpPr>
        <p:spPr/>
        <p:txBody>
          <a:bodyPr/>
          <a:lstStyle/>
          <a:p>
            <a:endParaRPr lang="tr-TR"/>
          </a:p>
        </p:txBody>
      </p:sp>
    </p:spTree>
    <p:extLst>
      <p:ext uri="{BB962C8B-B14F-4D97-AF65-F5344CB8AC3E}">
        <p14:creationId xmlns:p14="http://schemas.microsoft.com/office/powerpoint/2010/main" xmlns="" val="14020583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929539"/>
            <a:ext cx="8229600" cy="3946467"/>
          </a:xfrm>
        </p:spPr>
        <p:txBody>
          <a:bodyPr>
            <a:noAutofit/>
          </a:bodyPr>
          <a:lstStyle/>
          <a:p>
            <a:pPr marL="0" indent="0" algn="just" defTabSz="271463">
              <a:buNone/>
            </a:pPr>
            <a:r>
              <a:rPr lang="tr-TR" sz="1600" dirty="0" smtClean="0"/>
              <a:t>Projemizle,</a:t>
            </a:r>
          </a:p>
          <a:p>
            <a:pPr marL="0" indent="0" algn="just" defTabSz="271463">
              <a:buNone/>
            </a:pPr>
            <a:endParaRPr lang="tr-TR" sz="1000" dirty="0" smtClean="0"/>
          </a:p>
          <a:p>
            <a:pPr marL="0" indent="0" algn="just" defTabSz="271463">
              <a:buNone/>
            </a:pPr>
            <a:r>
              <a:rPr lang="tr-TR" sz="1600" dirty="0" smtClean="0"/>
              <a:t>İlkokul, ortaokul ve liselerde ara sınıflarda okuma yazma bilmeyen ve  okuma yazma becerilerinde güçlük çeken öğrencilerin ilk okuma yazma ve  okuduğunu anlama becerilerini geliştirebilmek hedeflenmektedir.</a:t>
            </a:r>
          </a:p>
          <a:p>
            <a:pPr marL="0" indent="0" algn="just" defTabSz="271463">
              <a:buNone/>
            </a:pPr>
            <a:endParaRPr lang="tr-TR" sz="1600" dirty="0"/>
          </a:p>
          <a:p>
            <a:pPr marL="0" indent="0" algn="just" defTabSz="271463">
              <a:buNone/>
            </a:pPr>
            <a:r>
              <a:rPr lang="tr-TR" sz="1600" dirty="0"/>
              <a:t>Projemiz Kapsamında;</a:t>
            </a:r>
          </a:p>
          <a:p>
            <a:pPr marL="355600" indent="-355600" defTabSz="271463"/>
            <a:r>
              <a:rPr lang="tr-TR" sz="1600" dirty="0" smtClean="0"/>
              <a:t>2.sınıf </a:t>
            </a:r>
            <a:r>
              <a:rPr lang="tr-TR" sz="1600" dirty="0"/>
              <a:t>ve 12.sınıflar arasındaki okuma yazma bilmeyen öğrencileri tespit edilmiştir</a:t>
            </a:r>
            <a:r>
              <a:rPr lang="tr-TR" sz="1600" dirty="0" smtClean="0"/>
              <a:t>.</a:t>
            </a:r>
            <a:br>
              <a:rPr lang="tr-TR" sz="1600" dirty="0" smtClean="0"/>
            </a:br>
            <a:r>
              <a:rPr lang="tr-TR" sz="1600" dirty="0"/>
              <a:t/>
            </a:r>
            <a:br>
              <a:rPr lang="tr-TR" sz="1600" dirty="0"/>
            </a:br>
            <a:r>
              <a:rPr lang="tr-TR" sz="1600" dirty="0" smtClean="0"/>
              <a:t>		</a:t>
            </a:r>
            <a:r>
              <a:rPr lang="tr-TR" sz="1400" dirty="0" smtClean="0"/>
              <a:t>Ara </a:t>
            </a:r>
            <a:r>
              <a:rPr lang="tr-TR" sz="1400" dirty="0"/>
              <a:t>sınıflarda </a:t>
            </a:r>
            <a:r>
              <a:rPr lang="tr-TR" sz="1400" dirty="0" smtClean="0"/>
              <a:t>Okuma Yazma bilmeyen öğrenci sayısı:</a:t>
            </a:r>
            <a:r>
              <a:rPr lang="tr-TR" sz="1400" b="1" dirty="0" smtClean="0">
                <a:solidFill>
                  <a:srgbClr val="FF0000"/>
                </a:solidFill>
              </a:rPr>
              <a:t>30748</a:t>
            </a:r>
            <a:r>
              <a:rPr lang="tr-TR" sz="1400" dirty="0" smtClean="0"/>
              <a:t/>
            </a:r>
            <a:br>
              <a:rPr lang="tr-TR" sz="1400" dirty="0" smtClean="0"/>
            </a:br>
            <a:r>
              <a:rPr lang="tr-TR" sz="1400" dirty="0" smtClean="0"/>
              <a:t>		Ara sınıflarda kaynaştırma olmayan, Okuma </a:t>
            </a:r>
            <a:r>
              <a:rPr lang="tr-TR" sz="1400" dirty="0"/>
              <a:t>Yazma bilmeyen öğrenci </a:t>
            </a:r>
            <a:r>
              <a:rPr lang="tr-TR" sz="1400" dirty="0" smtClean="0"/>
              <a:t>sayısı:</a:t>
            </a:r>
            <a:r>
              <a:rPr lang="tr-TR" sz="1400" b="1" dirty="0" smtClean="0">
                <a:solidFill>
                  <a:srgbClr val="FF0000"/>
                </a:solidFill>
              </a:rPr>
              <a:t>18402</a:t>
            </a:r>
            <a:r>
              <a:rPr lang="tr-TR" sz="1400" dirty="0" smtClean="0"/>
              <a:t/>
            </a:r>
            <a:br>
              <a:rPr lang="tr-TR" sz="1400" dirty="0" smtClean="0"/>
            </a:br>
            <a:r>
              <a:rPr lang="tr-TR" sz="1400" dirty="0" smtClean="0"/>
              <a:t>		Ara </a:t>
            </a:r>
            <a:r>
              <a:rPr lang="tr-TR" sz="1400" dirty="0"/>
              <a:t>sınıflarda kaynaştırma </a:t>
            </a:r>
            <a:r>
              <a:rPr lang="tr-TR" sz="1400" dirty="0" smtClean="0"/>
              <a:t>olup, </a:t>
            </a:r>
            <a:r>
              <a:rPr lang="tr-TR" sz="1400" dirty="0"/>
              <a:t>Okuma Yazma bilmeyen öğrenci </a:t>
            </a:r>
            <a:r>
              <a:rPr lang="tr-TR" sz="1400" dirty="0" smtClean="0"/>
              <a:t>sayısı:</a:t>
            </a:r>
            <a:r>
              <a:rPr lang="tr-TR" sz="1400" b="1" dirty="0" smtClean="0">
                <a:solidFill>
                  <a:srgbClr val="FF0000"/>
                </a:solidFill>
              </a:rPr>
              <a:t>18402</a:t>
            </a:r>
            <a:r>
              <a:rPr lang="tr-TR" sz="1400" b="1" dirty="0" smtClean="0"/>
              <a:t/>
            </a:r>
            <a:br>
              <a:rPr lang="tr-TR" sz="1400" b="1" dirty="0" smtClean="0"/>
            </a:br>
            <a:endParaRPr lang="tr-TR" sz="1400" b="1" dirty="0"/>
          </a:p>
          <a:p>
            <a:pPr algn="just" defTabSz="271463"/>
            <a:r>
              <a:rPr lang="tr-TR" sz="1600" dirty="0"/>
              <a:t>Bu öğrencilerimize  okuma yazma becerisi kazandırabilmek için yapılacak eğitimler kapsamında ilçelerimizden </a:t>
            </a:r>
            <a:r>
              <a:rPr lang="tr-TR" sz="1600" dirty="0" err="1"/>
              <a:t>formatör</a:t>
            </a:r>
            <a:r>
              <a:rPr lang="tr-TR" sz="1600" dirty="0"/>
              <a:t> öğretmenler belirlenmiştir.</a:t>
            </a:r>
          </a:p>
          <a:p>
            <a:pPr marL="0" indent="0" algn="just" defTabSz="271463">
              <a:buNone/>
            </a:pPr>
            <a:endParaRPr lang="tr-TR" sz="1600" dirty="0" smtClean="0"/>
          </a:p>
        </p:txBody>
      </p:sp>
      <p:sp>
        <p:nvSpPr>
          <p:cNvPr id="8" name="Başlık 2"/>
          <p:cNvSpPr>
            <a:spLocks noGrp="1"/>
          </p:cNvSpPr>
          <p:nvPr>
            <p:ph type="title"/>
          </p:nvPr>
        </p:nvSpPr>
        <p:spPr>
          <a:xfrm>
            <a:off x="1475656" y="251024"/>
            <a:ext cx="4830868" cy="486054"/>
          </a:xfrm>
        </p:spPr>
        <p:txBody>
          <a:bodyPr>
            <a:noAutofit/>
          </a:bodyPr>
          <a:lstStyle/>
          <a:p>
            <a:pPr algn="ctr"/>
            <a:r>
              <a:rPr lang="tr-TR" sz="1800" b="1" dirty="0">
                <a:solidFill>
                  <a:srgbClr val="C00000"/>
                </a:solidFill>
              </a:rPr>
              <a:t>BİR HARF BİN İSTANBUL</a:t>
            </a: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7492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275606"/>
            <a:ext cx="8229600" cy="3294366"/>
          </a:xfrm>
        </p:spPr>
        <p:txBody>
          <a:bodyPr>
            <a:noAutofit/>
          </a:bodyPr>
          <a:lstStyle/>
          <a:p>
            <a:pPr algn="just" defTabSz="271463"/>
            <a:r>
              <a:rPr lang="tr-TR" sz="1600" dirty="0" smtClean="0"/>
              <a:t>Akademisyenlerden </a:t>
            </a:r>
            <a:r>
              <a:rPr lang="tr-TR" sz="1600" dirty="0"/>
              <a:t>görüşler alınarak öğrenci değerlendirme formları hazırlanmıştır</a:t>
            </a:r>
            <a:r>
              <a:rPr lang="tr-TR" sz="1600" dirty="0" smtClean="0"/>
              <a:t>.</a:t>
            </a:r>
          </a:p>
          <a:p>
            <a:pPr algn="just" defTabSz="271463"/>
            <a:r>
              <a:rPr lang="tr-TR" sz="1600" dirty="0" err="1" smtClean="0"/>
              <a:t>Formatör</a:t>
            </a:r>
            <a:r>
              <a:rPr lang="tr-TR" sz="1600" dirty="0" smtClean="0"/>
              <a:t> öğretmenlerin eğitim içerikleri belirlenmiştir.</a:t>
            </a:r>
            <a:endParaRPr lang="tr-TR" sz="1600" dirty="0"/>
          </a:p>
          <a:p>
            <a:pPr algn="just" defTabSz="271463"/>
            <a:r>
              <a:rPr lang="tr-TR" sz="1600" dirty="0"/>
              <a:t>Projenin </a:t>
            </a:r>
            <a:r>
              <a:rPr lang="tr-TR" sz="1600" b="1" dirty="0" err="1">
                <a:solidFill>
                  <a:srgbClr val="C00000"/>
                </a:solidFill>
              </a:rPr>
              <a:t>istmem.com</a:t>
            </a:r>
            <a:r>
              <a:rPr lang="tr-TR" sz="1600" dirty="0" err="1"/>
              <a:t>’da</a:t>
            </a:r>
            <a:r>
              <a:rPr lang="tr-TR" sz="1600" dirty="0"/>
              <a:t> modülü oluşturulmuş; sistem öğretmen, öğrenci ve idareci kurs kaydına açıktır.</a:t>
            </a:r>
          </a:p>
          <a:p>
            <a:pPr algn="just" defTabSz="271463"/>
            <a:r>
              <a:rPr lang="tr-TR" sz="1600" dirty="0"/>
              <a:t>Sisteme kayıt için bir yönerge oluşturulmuştur</a:t>
            </a:r>
            <a:r>
              <a:rPr lang="tr-TR" sz="1600" dirty="0" smtClean="0"/>
              <a:t>.</a:t>
            </a:r>
          </a:p>
          <a:p>
            <a:pPr algn="just" defTabSz="271463"/>
            <a:r>
              <a:rPr lang="tr-TR" sz="1600" dirty="0" smtClean="0"/>
              <a:t>Modülde öğrenci kayıtları: </a:t>
            </a:r>
          </a:p>
          <a:p>
            <a:pPr marL="0" indent="0" algn="just" defTabSz="271463">
              <a:buNone/>
            </a:pPr>
            <a:r>
              <a:rPr lang="tr-TR" sz="1600" dirty="0"/>
              <a:t>	</a:t>
            </a:r>
            <a:r>
              <a:rPr lang="tr-TR" sz="1600" dirty="0" smtClean="0"/>
              <a:t>1-Okuma yazma becerisi hiç olmayanlar </a:t>
            </a:r>
          </a:p>
          <a:p>
            <a:pPr marL="0" indent="0" algn="just" defTabSz="271463">
              <a:buNone/>
            </a:pPr>
            <a:r>
              <a:rPr lang="tr-TR" sz="1600" dirty="0"/>
              <a:t>	</a:t>
            </a:r>
            <a:r>
              <a:rPr lang="tr-TR" sz="1600" dirty="0" smtClean="0"/>
              <a:t>2-Okuma yazma hataları olanlar</a:t>
            </a:r>
          </a:p>
          <a:p>
            <a:pPr marL="0" indent="0" algn="just" defTabSz="271463">
              <a:buNone/>
            </a:pPr>
            <a:r>
              <a:rPr lang="tr-TR" sz="1600" dirty="0" smtClean="0"/>
              <a:t>	3-Akıcı okuma ve okuduğunu anlama problemi yaşayanlar şeklinde kategorilere 		ayrılmıştır.</a:t>
            </a:r>
            <a:endParaRPr lang="tr-TR" sz="1600" dirty="0"/>
          </a:p>
        </p:txBody>
      </p:sp>
      <p:sp>
        <p:nvSpPr>
          <p:cNvPr id="8" name="Başlık 2"/>
          <p:cNvSpPr>
            <a:spLocks noGrp="1"/>
          </p:cNvSpPr>
          <p:nvPr>
            <p:ph type="title"/>
          </p:nvPr>
        </p:nvSpPr>
        <p:spPr>
          <a:xfrm>
            <a:off x="1475656" y="251024"/>
            <a:ext cx="4830868" cy="486054"/>
          </a:xfrm>
        </p:spPr>
        <p:txBody>
          <a:bodyPr>
            <a:noAutofit/>
          </a:bodyPr>
          <a:lstStyle/>
          <a:p>
            <a:pPr algn="ctr"/>
            <a:r>
              <a:rPr lang="tr-TR" sz="1800" b="1" dirty="0">
                <a:solidFill>
                  <a:srgbClr val="C00000"/>
                </a:solidFill>
              </a:rPr>
              <a:t>BİR HARF BİN İSTANBUL</a:t>
            </a: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3844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275606"/>
            <a:ext cx="8229600" cy="3294366"/>
          </a:xfrm>
        </p:spPr>
        <p:txBody>
          <a:bodyPr>
            <a:noAutofit/>
          </a:bodyPr>
          <a:lstStyle/>
          <a:p>
            <a:pPr algn="just" defTabSz="271463">
              <a:lnSpc>
                <a:spcPct val="150000"/>
              </a:lnSpc>
            </a:pPr>
            <a:r>
              <a:rPr lang="tr-TR" sz="1600" dirty="0" smtClean="0"/>
              <a:t>Veriler ön değerlendirme, aylık ve sene sonu değerlendirme formları şeklinde sistem üzerinden alınacak ve değerlendirilecektir.</a:t>
            </a:r>
          </a:p>
          <a:p>
            <a:pPr algn="just" defTabSz="271463">
              <a:lnSpc>
                <a:spcPct val="150000"/>
              </a:lnSpc>
            </a:pPr>
            <a:r>
              <a:rPr lang="tr-TR" sz="1600" dirty="0" smtClean="0"/>
              <a:t>Kasım ayı sonuna kadar </a:t>
            </a:r>
            <a:r>
              <a:rPr lang="tr-TR" sz="1600" dirty="0" err="1" smtClean="0"/>
              <a:t>formatör</a:t>
            </a:r>
            <a:r>
              <a:rPr lang="tr-TR" sz="1600" dirty="0" smtClean="0"/>
              <a:t> ve öğretmen eğitimleri, veri girişleri, ders planlamaları tamamlanarak öğrencilerimizin eğitimleri başlatılacaktır.</a:t>
            </a:r>
          </a:p>
          <a:p>
            <a:pPr algn="just" defTabSz="271463">
              <a:lnSpc>
                <a:spcPct val="150000"/>
              </a:lnSpc>
            </a:pPr>
            <a:r>
              <a:rPr lang="tr-TR" sz="1600" dirty="0" smtClean="0"/>
              <a:t>Ayrıca öğretmen eğitim kılavuzları ve videoları oluşturulacaktır.</a:t>
            </a:r>
          </a:p>
          <a:p>
            <a:pPr algn="just" defTabSz="271463">
              <a:lnSpc>
                <a:spcPct val="150000"/>
              </a:lnSpc>
            </a:pPr>
            <a:r>
              <a:rPr lang="tr-TR" sz="1600" dirty="0" smtClean="0"/>
              <a:t>Projede yer alacak öğrenci velilerine bilgilendirme toplantıları düzenlenecektir.</a:t>
            </a:r>
          </a:p>
        </p:txBody>
      </p:sp>
      <p:sp>
        <p:nvSpPr>
          <p:cNvPr id="8" name="Başlık 2"/>
          <p:cNvSpPr>
            <a:spLocks noGrp="1"/>
          </p:cNvSpPr>
          <p:nvPr>
            <p:ph type="title"/>
          </p:nvPr>
        </p:nvSpPr>
        <p:spPr>
          <a:xfrm>
            <a:off x="1475656" y="251024"/>
            <a:ext cx="4830868" cy="486054"/>
          </a:xfrm>
        </p:spPr>
        <p:txBody>
          <a:bodyPr>
            <a:noAutofit/>
          </a:bodyPr>
          <a:lstStyle/>
          <a:p>
            <a:pPr algn="ctr"/>
            <a:r>
              <a:rPr lang="tr-TR" sz="1800" b="1" dirty="0">
                <a:solidFill>
                  <a:srgbClr val="C00000"/>
                </a:solidFill>
              </a:rPr>
              <a:t>BİR HARF BİN İSTANBUL</a:t>
            </a: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918918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26305F33-CCEA-48A1-9D5C-5EC989AD34D8}"/>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476" r="6145"/>
          <a:stretch/>
        </p:blipFill>
        <p:spPr>
          <a:xfrm>
            <a:off x="1187624" y="789552"/>
            <a:ext cx="5688632" cy="4245491"/>
          </a:xfrm>
          <a:prstGeom prst="rect">
            <a:avLst/>
          </a:prstGeom>
        </p:spPr>
      </p:pic>
      <p:pic>
        <p:nvPicPr>
          <p:cNvPr id="4" name="Picture 3" descr="D:\Desktop\Loho202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xmlns="" val="42448115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987574"/>
            <a:ext cx="8583252" cy="4104456"/>
          </a:xfrm>
        </p:spPr>
        <p:txBody>
          <a:bodyPr>
            <a:noAutofit/>
          </a:bodyPr>
          <a:lstStyle/>
          <a:p>
            <a:pPr marL="0" indent="0" algn="just">
              <a:buNone/>
            </a:pPr>
            <a:r>
              <a:rPr lang="tr-TR" sz="1400" dirty="0" smtClean="0"/>
              <a:t>Çeşitli </a:t>
            </a:r>
            <a:r>
              <a:rPr lang="tr-TR" sz="1400" dirty="0"/>
              <a:t>yaş grupları ve farklı altyapıdaki ortamlarda teknolojinin, bilimin nasıl öğretileceğinin ilkelerinin belirlenmesi, </a:t>
            </a:r>
            <a:r>
              <a:rPr lang="tr-TR" sz="1400" dirty="0" err="1"/>
              <a:t>disiplinlerüstü</a:t>
            </a:r>
            <a:r>
              <a:rPr lang="tr-TR" sz="1400" dirty="0"/>
              <a:t> bakış açısıyla tüm disiplinlerin bütünleştirilebileceğinin çerçevesinin çizilmesi ile Ülkemiz adına endüstri 4.0 alanında eğitim stratejisinin belirlenmesine yardımcı olmak, aynı zamanda Müfredat geliştirmede örnek ders uygulamaları ve planlamalarıyla eğitim sistemimize katkıda bulunmak amacıyla çıktığımız bu yolda Harezmi Eğitim Modeli 2016 yılından beri yürütülmektedir. </a:t>
            </a:r>
            <a:r>
              <a:rPr lang="tr-TR" sz="1400" dirty="0" smtClean="0"/>
              <a:t/>
            </a:r>
            <a:br>
              <a:rPr lang="tr-TR" sz="1400" dirty="0" smtClean="0"/>
            </a:br>
            <a:endParaRPr lang="tr-TR" sz="1400" dirty="0" smtClean="0"/>
          </a:p>
          <a:p>
            <a:pPr algn="just"/>
            <a:r>
              <a:rPr lang="tr-TR" sz="1400" dirty="0" smtClean="0"/>
              <a:t>Harezmi Eğitim Modeli’nin 5 zemini;</a:t>
            </a:r>
          </a:p>
          <a:p>
            <a:pPr marL="800100" lvl="1" indent="-342900" algn="just">
              <a:buFont typeface="+mj-lt"/>
              <a:buAutoNum type="arabicPeriod"/>
            </a:pPr>
            <a:r>
              <a:rPr lang="tr-TR" sz="1400" dirty="0" smtClean="0"/>
              <a:t>Bilgi işlemsel düşünme becerilerinin (teknolojiyle veya bilgisayar kullanmadan) problem çözme sürecinde kullanımı, </a:t>
            </a:r>
          </a:p>
          <a:p>
            <a:pPr marL="800100" lvl="1" indent="-342900" algn="just">
              <a:buFont typeface="+mj-lt"/>
              <a:buAutoNum type="arabicPeriod"/>
            </a:pPr>
            <a:r>
              <a:rPr lang="tr-TR" sz="1400" dirty="0" smtClean="0"/>
              <a:t>Programlama ve öğretim araçlarının öğrenme ortamlarında etkin kullanımı, </a:t>
            </a:r>
          </a:p>
          <a:p>
            <a:pPr marL="800100" lvl="1" indent="-342900" algn="just">
              <a:buFont typeface="+mj-lt"/>
              <a:buAutoNum type="arabicPeriod"/>
            </a:pPr>
            <a:r>
              <a:rPr lang="tr-TR" sz="1400" dirty="0" err="1" smtClean="0"/>
              <a:t>Disiplinlerarası</a:t>
            </a:r>
            <a:r>
              <a:rPr lang="tr-TR" sz="1400" dirty="0" smtClean="0"/>
              <a:t> yaklaşımın yeniden yorumlanarak farklı disiplinlerin eş değerde yer alması, </a:t>
            </a:r>
          </a:p>
          <a:p>
            <a:pPr marL="800100" lvl="1" indent="-342900" algn="just">
              <a:buFont typeface="+mj-lt"/>
              <a:buAutoNum type="arabicPeriod"/>
            </a:pPr>
            <a:r>
              <a:rPr lang="tr-TR" sz="1400" dirty="0" smtClean="0"/>
              <a:t>Bireysel yapılandırma ve anlamlı öğrenme için robotik ve oyun tasarımının kullanılması, </a:t>
            </a:r>
          </a:p>
          <a:p>
            <a:pPr marL="800100" lvl="1" indent="-342900" algn="just">
              <a:buFont typeface="+mj-lt"/>
              <a:buAutoNum type="arabicPeriod"/>
            </a:pPr>
            <a:r>
              <a:rPr lang="tr-TR" sz="1400" dirty="0" smtClean="0"/>
              <a:t>Sosyal bilimler ile diğer bilimlerin bütünleştirilmesidir.</a:t>
            </a:r>
          </a:p>
          <a:p>
            <a:pPr marL="0" indent="0" algn="just">
              <a:buNone/>
            </a:pPr>
            <a:endParaRPr lang="tr-TR" sz="1400" dirty="0" smtClean="0"/>
          </a:p>
          <a:p>
            <a:pPr marL="0" indent="0" algn="just">
              <a:buNone/>
            </a:pPr>
            <a:r>
              <a:rPr lang="tr-TR" sz="1400" dirty="0" smtClean="0"/>
              <a:t>2018-2019 </a:t>
            </a:r>
            <a:r>
              <a:rPr lang="tr-TR" sz="1400" dirty="0"/>
              <a:t>Eğitim Öğretim yılında 198 pilot okulumuzda 1132 öğretmen ve yaklaşık </a:t>
            </a:r>
            <a:r>
              <a:rPr lang="tr-TR" sz="1400" dirty="0" smtClean="0"/>
              <a:t>5000 </a:t>
            </a:r>
            <a:r>
              <a:rPr lang="tr-TR" sz="1400" dirty="0"/>
              <a:t>öğrenci ile uygulama süreci devam etmektedir.</a:t>
            </a:r>
          </a:p>
          <a:p>
            <a:pPr marL="0" indent="0" algn="just">
              <a:buNone/>
            </a:pPr>
            <a:endParaRPr lang="tr-TR" sz="1400" dirty="0"/>
          </a:p>
          <a:p>
            <a:pPr marL="0" indent="0" algn="just">
              <a:buNone/>
            </a:pPr>
            <a:endParaRPr lang="tr-TR" sz="2000" dirty="0"/>
          </a:p>
        </p:txBody>
      </p:sp>
      <p:sp>
        <p:nvSpPr>
          <p:cNvPr id="6" name="Başlık 2">
            <a:extLst>
              <a:ext uri="{FF2B5EF4-FFF2-40B4-BE49-F238E27FC236}">
                <a16:creationId xmlns="" xmlns:a16="http://schemas.microsoft.com/office/drawing/2014/main" id="{BC9E4351-2629-4027-9397-7EEF8F9CD0F3}"/>
              </a:ext>
            </a:extLst>
          </p:cNvPr>
          <p:cNvSpPr txBox="1">
            <a:spLocks/>
          </p:cNvSpPr>
          <p:nvPr/>
        </p:nvSpPr>
        <p:spPr>
          <a:xfrm>
            <a:off x="1619672" y="303498"/>
            <a:ext cx="4830868" cy="485589"/>
          </a:xfrm>
          <a:prstGeom prst="rect">
            <a:avLst/>
          </a:prstGeom>
        </p:spPr>
        <p:txBody>
          <a:bodyPr>
            <a:noAutofit/>
          </a:bodyPr>
          <a:lstStyle>
            <a:lvl1pPr algn="r" defTabSz="914400" rtl="0" eaLnBrk="1" latinLnBrk="0" hangingPunct="1">
              <a:spcBef>
                <a:spcPct val="0"/>
              </a:spcBef>
              <a:buNone/>
              <a:defRPr sz="1600" kern="1200">
                <a:solidFill>
                  <a:schemeClr val="tx1"/>
                </a:solidFill>
                <a:latin typeface="Arial" panose="020B0604020202020204" pitchFamily="34" charset="0"/>
                <a:ea typeface="+mj-ea"/>
                <a:cs typeface="Arial" panose="020B0604020202020204" pitchFamily="34" charset="0"/>
              </a:defRPr>
            </a:lvl1pPr>
          </a:lstStyle>
          <a:p>
            <a:pPr algn="ctr"/>
            <a:r>
              <a:rPr lang="tr-TR" sz="2000" b="1" dirty="0">
                <a:solidFill>
                  <a:srgbClr val="C00000"/>
                </a:solidFill>
              </a:rPr>
              <a:t>HAREZMİ EĞİTİM MODELİ</a:t>
            </a:r>
            <a:br>
              <a:rPr lang="tr-TR" sz="2000" b="1" dirty="0">
                <a:solidFill>
                  <a:srgbClr val="C00000"/>
                </a:solidFill>
              </a:rPr>
            </a:br>
            <a:endParaRPr lang="tr-TR" sz="2000" b="1" dirty="0">
              <a:solidFill>
                <a:srgbClr val="C00000"/>
              </a:solidFill>
            </a:endParaRPr>
          </a:p>
        </p:txBody>
      </p:sp>
      <p:pic>
        <p:nvPicPr>
          <p:cNvPr id="5"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4875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314719" y="1200151"/>
            <a:ext cx="4514562" cy="3394472"/>
          </a:xfrm>
        </p:spPr>
      </p:pic>
      <p:pic>
        <p:nvPicPr>
          <p:cNvPr id="5" name="Picture 3" descr="D:\Desktop\Loho202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xmlns="" val="28360014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203598"/>
            <a:ext cx="8496944" cy="3586427"/>
          </a:xfrm>
        </p:spPr>
        <p:txBody>
          <a:bodyPr>
            <a:noAutofit/>
          </a:bodyPr>
          <a:lstStyle/>
          <a:p>
            <a:pPr marL="0" indent="0" algn="just">
              <a:lnSpc>
                <a:spcPct val="150000"/>
              </a:lnSpc>
              <a:buNone/>
            </a:pPr>
            <a:r>
              <a:rPr lang="tr-TR" sz="1400" dirty="0" smtClean="0"/>
              <a:t>	2018/2019 Eğitim Öğretim Yılında da eklenen yeni akademilerle öğretmenlerimizin akademik kariyerlerini zenginleştirmeler</a:t>
            </a:r>
            <a:r>
              <a:rPr lang="en-US" sz="1400" dirty="0" err="1" smtClean="0"/>
              <a:t>i</a:t>
            </a:r>
            <a:r>
              <a:rPr lang="tr-TR" sz="1400" dirty="0" smtClean="0"/>
              <a:t>, eğitim ve öğretim faaliyetlerinde ihtiyaç duydukları noktalarda birikimlerini güçlendirmeleri ve öğretmenlerin akademilerde aldıkları eğitimlerle öğrencilere ulaşıp, onların zihnine ve kalbine dokunmalarına yardımcı olmak </a:t>
            </a:r>
            <a:r>
              <a:rPr lang="tr-TR" sz="1400" i="1" dirty="0" smtClean="0"/>
              <a:t>İstanbul Öğretmen Akademileri</a:t>
            </a:r>
            <a:r>
              <a:rPr lang="tr-TR" sz="1400" dirty="0" smtClean="0"/>
              <a:t>’nin temel amacıdır.</a:t>
            </a:r>
          </a:p>
          <a:p>
            <a:pPr marL="0" indent="0" algn="just">
              <a:lnSpc>
                <a:spcPct val="150000"/>
              </a:lnSpc>
              <a:buNone/>
            </a:pPr>
            <a:endParaRPr lang="tr-TR" sz="700" b="1" dirty="0"/>
          </a:p>
          <a:p>
            <a:pPr marL="0" indent="0" algn="just">
              <a:lnSpc>
                <a:spcPct val="150000"/>
              </a:lnSpc>
              <a:buNone/>
            </a:pPr>
            <a:r>
              <a:rPr lang="tr-TR" sz="1400" dirty="0" smtClean="0"/>
              <a:t>	Öğretmenlerin Sempozyum, </a:t>
            </a:r>
            <a:r>
              <a:rPr lang="tr-TR" sz="1400" dirty="0" err="1" smtClean="0"/>
              <a:t>Çalıştay</a:t>
            </a:r>
            <a:r>
              <a:rPr lang="tr-TR" sz="1400" dirty="0" smtClean="0"/>
              <a:t>, Kongre gibi tecrübelerini çoğaltıp alanının uzmanı kişilerden eğitim alarak pratiklerini geliştirmek.</a:t>
            </a:r>
          </a:p>
          <a:p>
            <a:pPr marL="0" indent="0" algn="just">
              <a:lnSpc>
                <a:spcPct val="150000"/>
              </a:lnSpc>
              <a:buNone/>
            </a:pPr>
            <a:endParaRPr lang="tr-TR" sz="1400" dirty="0"/>
          </a:p>
          <a:p>
            <a:pPr marL="0" indent="0" algn="just">
              <a:lnSpc>
                <a:spcPct val="150000"/>
              </a:lnSpc>
              <a:buNone/>
            </a:pPr>
            <a:r>
              <a:rPr lang="tr-TR" sz="1400" dirty="0" smtClean="0"/>
              <a:t>	Makale paylaşım günleri ve uygulayıcılardan deneyim paylaşımı toplantıları planlanmaktadır.</a:t>
            </a:r>
            <a:endParaRPr lang="tr-TR" sz="1400" dirty="0"/>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İSTANBUL ÖĞRETMEN AKADEMİLERİ</a:t>
            </a:r>
            <a:endParaRPr lang="tr-TR" sz="1800" b="1"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12316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5004048" y="1494384"/>
            <a:ext cx="3600400" cy="3672408"/>
          </a:xfrm>
        </p:spPr>
        <p:txBody>
          <a:bodyPr>
            <a:noAutofit/>
          </a:bodyPr>
          <a:lstStyle/>
          <a:p>
            <a:pPr algn="just">
              <a:buFont typeface="Wingdings" pitchFamily="2" charset="2"/>
              <a:buChar char="Ø"/>
            </a:pPr>
            <a:r>
              <a:rPr lang="tr-TR" sz="1400" dirty="0" smtClean="0"/>
              <a:t>Edebiyat Akademisi</a:t>
            </a:r>
          </a:p>
          <a:p>
            <a:pPr algn="just">
              <a:buFont typeface="Wingdings" pitchFamily="2" charset="2"/>
              <a:buChar char="Ø"/>
            </a:pPr>
            <a:r>
              <a:rPr lang="tr-TR" sz="1400" dirty="0" smtClean="0"/>
              <a:t>Sanat Akademisi</a:t>
            </a:r>
          </a:p>
          <a:p>
            <a:pPr algn="just">
              <a:buFont typeface="Wingdings" pitchFamily="2" charset="2"/>
              <a:buChar char="Ø"/>
            </a:pPr>
            <a:r>
              <a:rPr lang="tr-TR" sz="1400" dirty="0" smtClean="0"/>
              <a:t>Müzik Akademisi</a:t>
            </a:r>
          </a:p>
          <a:p>
            <a:pPr algn="just">
              <a:buFont typeface="Wingdings" pitchFamily="2" charset="2"/>
              <a:buChar char="Ø"/>
            </a:pPr>
            <a:r>
              <a:rPr lang="tr-TR" sz="1400" dirty="0" smtClean="0"/>
              <a:t>Lisan Akademisi</a:t>
            </a:r>
          </a:p>
          <a:p>
            <a:pPr algn="just">
              <a:buFont typeface="Wingdings" pitchFamily="2" charset="2"/>
              <a:buChar char="Ø"/>
            </a:pPr>
            <a:r>
              <a:rPr lang="tr-TR" sz="1400" dirty="0" smtClean="0"/>
              <a:t>Bir Aktör Olarak Öğretmen Akademisi</a:t>
            </a:r>
          </a:p>
          <a:p>
            <a:pPr algn="just">
              <a:buFont typeface="Wingdings" pitchFamily="2" charset="2"/>
              <a:buChar char="Ø"/>
            </a:pPr>
            <a:r>
              <a:rPr lang="tr-TR" sz="1400" dirty="0" smtClean="0"/>
              <a:t>Eğitimde Yeni Yaklaşımlar Akademisi</a:t>
            </a:r>
          </a:p>
          <a:p>
            <a:pPr algn="just">
              <a:buFont typeface="Wingdings" pitchFamily="2" charset="2"/>
              <a:buChar char="Ø"/>
            </a:pPr>
            <a:r>
              <a:rPr lang="tr-TR" sz="1400" dirty="0" smtClean="0"/>
              <a:t>İlk Öğretmen Akademisi</a:t>
            </a:r>
          </a:p>
          <a:p>
            <a:pPr algn="just">
              <a:buFont typeface="Wingdings" pitchFamily="2" charset="2"/>
              <a:buChar char="Ø"/>
            </a:pPr>
            <a:r>
              <a:rPr lang="tr-TR" sz="1400" dirty="0" smtClean="0"/>
              <a:t>Yönetici Akademisi</a:t>
            </a:r>
          </a:p>
          <a:p>
            <a:pPr algn="just">
              <a:buFont typeface="Wingdings" pitchFamily="2" charset="2"/>
              <a:buChar char="Ø"/>
            </a:pPr>
            <a:r>
              <a:rPr lang="tr-TR" sz="1400" dirty="0" smtClean="0"/>
              <a:t>Güncel Akademi</a:t>
            </a:r>
          </a:p>
          <a:p>
            <a:pPr algn="just">
              <a:buFont typeface="Wingdings" pitchFamily="2" charset="2"/>
              <a:buChar char="Ø"/>
            </a:pPr>
            <a:r>
              <a:rPr lang="tr-TR" sz="1400" dirty="0" smtClean="0"/>
              <a:t>Konuk Akademisi</a:t>
            </a:r>
          </a:p>
          <a:p>
            <a:pPr algn="just">
              <a:buFont typeface="Wingdings" pitchFamily="2" charset="2"/>
              <a:buChar char="Ø"/>
            </a:pPr>
            <a:endParaRPr lang="tr-TR" sz="1400" dirty="0"/>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İSTANBUL ÖĞRETMEN AKADEMİLERİ</a:t>
            </a:r>
            <a:endParaRPr lang="tr-TR" sz="1800" b="1"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çerik Yer Tutucusu 1"/>
          <p:cNvSpPr txBox="1">
            <a:spLocks/>
          </p:cNvSpPr>
          <p:nvPr/>
        </p:nvSpPr>
        <p:spPr>
          <a:xfrm>
            <a:off x="395536" y="1471092"/>
            <a:ext cx="4320480"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Ø"/>
            </a:pPr>
            <a:r>
              <a:rPr lang="tr-TR" sz="1400" dirty="0" smtClean="0"/>
              <a:t>Bilim </a:t>
            </a:r>
            <a:r>
              <a:rPr lang="tr-TR" sz="1400" dirty="0"/>
              <a:t>Akademisi</a:t>
            </a:r>
          </a:p>
          <a:p>
            <a:pPr lvl="1" algn="just">
              <a:buFont typeface="Wingdings" pitchFamily="2" charset="2"/>
              <a:buChar char="§"/>
            </a:pPr>
            <a:r>
              <a:rPr lang="tr-TR" sz="1400" i="1" dirty="0">
                <a:solidFill>
                  <a:schemeClr val="tx1">
                    <a:lumMod val="75000"/>
                    <a:lumOff val="25000"/>
                  </a:schemeClr>
                </a:solidFill>
              </a:rPr>
              <a:t>Bilim Olimpiyatları Enstitüsü</a:t>
            </a:r>
          </a:p>
          <a:p>
            <a:pPr lvl="1" algn="just">
              <a:buFont typeface="Wingdings" pitchFamily="2" charset="2"/>
              <a:buChar char="§"/>
            </a:pPr>
            <a:r>
              <a:rPr lang="tr-TR" sz="1400" i="1" dirty="0">
                <a:solidFill>
                  <a:schemeClr val="tx1">
                    <a:lumMod val="75000"/>
                    <a:lumOff val="25000"/>
                  </a:schemeClr>
                </a:solidFill>
              </a:rPr>
              <a:t>Türk-İslam Düşüncesi ve Bilimi Enstitüsü</a:t>
            </a:r>
          </a:p>
          <a:p>
            <a:pPr lvl="1" algn="just">
              <a:buFont typeface="Wingdings" pitchFamily="2" charset="2"/>
              <a:buChar char="§"/>
            </a:pPr>
            <a:r>
              <a:rPr lang="tr-TR" sz="1400" i="1" dirty="0">
                <a:solidFill>
                  <a:schemeClr val="tx1">
                    <a:lumMod val="75000"/>
                    <a:lumOff val="25000"/>
                  </a:schemeClr>
                </a:solidFill>
              </a:rPr>
              <a:t>Teknoloji Enstitüsü</a:t>
            </a:r>
          </a:p>
          <a:p>
            <a:pPr lvl="2" algn="just">
              <a:buFont typeface="Wingdings" pitchFamily="2" charset="2"/>
              <a:buChar char="§"/>
            </a:pPr>
            <a:r>
              <a:rPr lang="tr-TR" sz="1400" dirty="0"/>
              <a:t>Robotik Kodlama Atölyesi</a:t>
            </a:r>
          </a:p>
          <a:p>
            <a:pPr lvl="2" algn="just">
              <a:buFont typeface="Wingdings" pitchFamily="2" charset="2"/>
              <a:buChar char="§"/>
            </a:pPr>
            <a:r>
              <a:rPr lang="tr-TR" sz="1400" dirty="0"/>
              <a:t>Yapay Zeka Atölyesi</a:t>
            </a:r>
          </a:p>
          <a:p>
            <a:pPr lvl="2" algn="just">
              <a:buFont typeface="Wingdings" pitchFamily="2" charset="2"/>
              <a:buChar char="§"/>
            </a:pPr>
            <a:r>
              <a:rPr lang="tr-TR" sz="1400" dirty="0"/>
              <a:t>Artırılmış Gerçeklik Atölyesi</a:t>
            </a:r>
          </a:p>
          <a:p>
            <a:pPr lvl="2" algn="just">
              <a:buFont typeface="Wingdings" pitchFamily="2" charset="2"/>
              <a:buChar char="§"/>
            </a:pPr>
            <a:r>
              <a:rPr lang="tr-TR" sz="1400" dirty="0"/>
              <a:t>Tasarım ve Beceri Atölyesi</a:t>
            </a:r>
          </a:p>
        </p:txBody>
      </p:sp>
    </p:spTree>
    <p:extLst>
      <p:ext uri="{BB962C8B-B14F-4D97-AF65-F5344CB8AC3E}">
        <p14:creationId xmlns:p14="http://schemas.microsoft.com/office/powerpoint/2010/main" xmlns="" val="4057417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0" y="1851670"/>
            <a:ext cx="2843808" cy="1800200"/>
          </a:xfrm>
        </p:spPr>
        <p:txBody>
          <a:bodyPr/>
          <a:lstStyle/>
          <a:p>
            <a:pPr algn="ctr"/>
            <a:r>
              <a:rPr lang="tr-TR" sz="4000" dirty="0" smtClean="0">
                <a:solidFill>
                  <a:srgbClr val="000000"/>
                </a:solidFill>
                <a:latin typeface="Bernard MT Condensed" pitchFamily="18" charset="0"/>
              </a:rPr>
              <a:t>“</a:t>
            </a:r>
            <a:r>
              <a:rPr lang="tr-TR" sz="1800" dirty="0" smtClean="0">
                <a:solidFill>
                  <a:srgbClr val="000000"/>
                </a:solidFill>
              </a:rPr>
              <a:t>EĞİTİM BİR MİLLET, BİR ÜLKE ÖDEVİDİR. O YÜZDEN HEPİMİZ SORUMLUYUZ VE HEPİNİZİN DESTEĞİNE İHTİYACIMIZ VAR.</a:t>
            </a:r>
            <a:r>
              <a:rPr lang="tr-TR" sz="1800" b="0" dirty="0" smtClean="0"/>
              <a:t> </a:t>
            </a:r>
            <a:r>
              <a:rPr lang="tr-TR" sz="1800" dirty="0" smtClean="0">
                <a:solidFill>
                  <a:srgbClr val="000000"/>
                </a:solidFill>
              </a:rPr>
              <a:t>DÜNYAYA ANLATACAK ÇOK ŞEYİMİZ VAR. ÇOK YOL ALDIK AMA DÜNYA 4. BÜYÜK KIRILMAYA GİDERKEN DAHA ÇOK YOLUMUZ VAR.</a:t>
            </a:r>
            <a:r>
              <a:rPr lang="tr-TR" sz="4000" dirty="0" smtClean="0">
                <a:solidFill>
                  <a:srgbClr val="000000"/>
                </a:solidFill>
                <a:latin typeface="Bernard MT Condensed" pitchFamily="18" charset="0"/>
              </a:rPr>
              <a:t>”</a:t>
            </a:r>
            <a:br>
              <a:rPr lang="tr-TR" sz="4000" dirty="0" smtClean="0">
                <a:solidFill>
                  <a:srgbClr val="000000"/>
                </a:solidFill>
                <a:latin typeface="Bernard MT Condensed" pitchFamily="18" charset="0"/>
              </a:rPr>
            </a:br>
            <a:r>
              <a:rPr lang="tr-TR" sz="1200" dirty="0" smtClean="0">
                <a:solidFill>
                  <a:srgbClr val="C00000"/>
                </a:solidFill>
                <a:latin typeface="Calibri" pitchFamily="34" charset="0"/>
              </a:rPr>
              <a:t>23 EKİM 2018</a:t>
            </a:r>
            <a:br>
              <a:rPr lang="tr-TR" sz="1200" dirty="0" smtClean="0">
                <a:solidFill>
                  <a:srgbClr val="C00000"/>
                </a:solidFill>
                <a:latin typeface="Calibri" pitchFamily="34" charset="0"/>
              </a:rPr>
            </a:br>
            <a:r>
              <a:rPr lang="tr-TR" sz="1200" dirty="0" smtClean="0">
                <a:solidFill>
                  <a:srgbClr val="C00000"/>
                </a:solidFill>
                <a:latin typeface="Calibri" pitchFamily="34" charset="0"/>
              </a:rPr>
              <a:t>ZİYA SELÇUK</a:t>
            </a:r>
            <a:br>
              <a:rPr lang="tr-TR" sz="1200" dirty="0" smtClean="0">
                <a:solidFill>
                  <a:srgbClr val="C00000"/>
                </a:solidFill>
                <a:latin typeface="Calibri" pitchFamily="34" charset="0"/>
              </a:rPr>
            </a:br>
            <a:r>
              <a:rPr lang="tr-TR" sz="1200" dirty="0" smtClean="0">
                <a:solidFill>
                  <a:srgbClr val="C00000"/>
                </a:solidFill>
                <a:latin typeface="Calibri" pitchFamily="34" charset="0"/>
              </a:rPr>
              <a:t>MİLLİ EĞİTİM BAKANI</a:t>
            </a:r>
            <a:endParaRPr lang="tr-TR" sz="1200" dirty="0">
              <a:solidFill>
                <a:srgbClr val="C00000"/>
              </a:solidFill>
              <a:latin typeface="Calibri" pitchFamily="34" charset="0"/>
            </a:endParaRPr>
          </a:p>
        </p:txBody>
      </p:sp>
      <p:pic>
        <p:nvPicPr>
          <p:cNvPr id="6" name="5 Resim" descr="milli-egitim-bakani-ziya-selcuk-acikladi-iste-devrim-niteligindeki-o-kararlar-1540297827191.jpeg"/>
          <p:cNvPicPr>
            <a:picLocks noChangeAspect="1"/>
          </p:cNvPicPr>
          <p:nvPr/>
        </p:nvPicPr>
        <p:blipFill>
          <a:blip r:embed="rId2" cstate="print"/>
          <a:srcRect l="14588" r="16217" b="15496"/>
          <a:stretch>
            <a:fillRect/>
          </a:stretch>
        </p:blipFill>
        <p:spPr>
          <a:xfrm>
            <a:off x="2843808" y="4200"/>
            <a:ext cx="6300192" cy="51393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İSTANBUL ÖĞRETMEN AKADEMİLERİ</a:t>
            </a:r>
            <a:endParaRPr lang="tr-TR" sz="1800" b="1"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İçerik Yer Tutucusu 1"/>
          <p:cNvSpPr>
            <a:spLocks noGrp="1"/>
          </p:cNvSpPr>
          <p:nvPr>
            <p:ph idx="1"/>
          </p:nvPr>
        </p:nvSpPr>
        <p:spPr>
          <a:xfrm>
            <a:off x="4211961" y="1635646"/>
            <a:ext cx="4507372" cy="2808312"/>
          </a:xfrm>
        </p:spPr>
        <p:txBody>
          <a:bodyPr>
            <a:noAutofit/>
          </a:bodyPr>
          <a:lstStyle/>
          <a:p>
            <a:pPr marL="0" indent="0" algn="just">
              <a:buNone/>
            </a:pPr>
            <a:r>
              <a:rPr lang="tr-TR" sz="100" dirty="0" smtClean="0">
                <a:ea typeface="Times New Roman"/>
              </a:rPr>
              <a:t>	</a:t>
            </a:r>
          </a:p>
          <a:p>
            <a:pPr marL="0" indent="0" algn="just">
              <a:lnSpc>
                <a:spcPts val="2600"/>
              </a:lnSpc>
              <a:buNone/>
            </a:pPr>
            <a:r>
              <a:rPr lang="tr-TR" sz="1800" dirty="0">
                <a:ea typeface="Times New Roman"/>
              </a:rPr>
              <a:t>	</a:t>
            </a:r>
            <a:r>
              <a:rPr lang="tr-TR" sz="1800" dirty="0" smtClean="0">
                <a:ea typeface="Times New Roman"/>
              </a:rPr>
              <a:t>Proje </a:t>
            </a:r>
            <a:r>
              <a:rPr lang="tr-TR" sz="1800" dirty="0">
                <a:ea typeface="Times New Roman"/>
              </a:rPr>
              <a:t>ile öncelikle</a:t>
            </a:r>
            <a:r>
              <a:rPr lang="tr-TR" sz="1800" dirty="0">
                <a:ea typeface="Calibri"/>
              </a:rPr>
              <a:t> okul liderlerinin hayata geçirdikleri uygulamalarla önce İstanbul’da ardından ülke ölçeğinde eğitimin geleceğine ışık tutmak, yeni bakış açıları katmak, yaratıcı çözümler üreten yöneticileri/liderleri yüreklendirmek ve gelecekte sürdürülebilir eğitim hayatına katkı verecek değişimlere ilham vermek </a:t>
            </a:r>
            <a:r>
              <a:rPr lang="tr-TR" sz="1800" dirty="0">
                <a:ea typeface="Times New Roman"/>
              </a:rPr>
              <a:t>amaçlanmaktadır</a:t>
            </a:r>
            <a:r>
              <a:rPr lang="tr-TR" sz="1800" dirty="0" smtClean="0">
                <a:ea typeface="Times New Roman"/>
              </a:rPr>
              <a:t>.</a:t>
            </a:r>
          </a:p>
        </p:txBody>
      </p:sp>
      <p:sp>
        <p:nvSpPr>
          <p:cNvPr id="6" name="Dikdörtgen 5"/>
          <p:cNvSpPr/>
          <p:nvPr/>
        </p:nvSpPr>
        <p:spPr>
          <a:xfrm>
            <a:off x="611560" y="1203598"/>
            <a:ext cx="8136904" cy="307777"/>
          </a:xfrm>
          <a:prstGeom prst="rect">
            <a:avLst/>
          </a:prstGeom>
        </p:spPr>
        <p:txBody>
          <a:bodyPr wrap="square">
            <a:spAutoFit/>
          </a:bodyPr>
          <a:lstStyle/>
          <a:p>
            <a:pPr>
              <a:buFont typeface="Wingdings" pitchFamily="2" charset="2"/>
              <a:buChar char="Ø"/>
            </a:pPr>
            <a:r>
              <a:rPr lang="tr-TR" sz="1400" b="1" dirty="0" smtClean="0"/>
              <a:t>YÖNETİCİ AKADEMİSİ 		</a:t>
            </a:r>
            <a:r>
              <a:rPr lang="tr-TR" sz="1400" b="1" dirty="0" smtClean="0">
                <a:solidFill>
                  <a:srgbClr val="C00000"/>
                </a:solidFill>
              </a:rPr>
              <a:t>EĞİTİM </a:t>
            </a:r>
            <a:r>
              <a:rPr lang="tr-TR" sz="1400" b="1" dirty="0">
                <a:solidFill>
                  <a:srgbClr val="C00000"/>
                </a:solidFill>
              </a:rPr>
              <a:t>LİDERLERİ ÇÖZÜM </a:t>
            </a:r>
            <a:r>
              <a:rPr lang="tr-TR" sz="1400" b="1" dirty="0" smtClean="0">
                <a:solidFill>
                  <a:srgbClr val="C00000"/>
                </a:solidFill>
              </a:rPr>
              <a:t>YOLUNDA</a:t>
            </a:r>
            <a:r>
              <a:rPr lang="tr-TR" sz="1400" dirty="0" smtClean="0">
                <a:solidFill>
                  <a:srgbClr val="C00000"/>
                </a:solidFill>
              </a:rPr>
              <a:t> </a:t>
            </a:r>
            <a:r>
              <a:rPr lang="tr-TR" sz="1400" b="1" dirty="0" smtClean="0">
                <a:solidFill>
                  <a:srgbClr val="C00000"/>
                </a:solidFill>
              </a:rPr>
              <a:t>PROJESİ</a:t>
            </a:r>
            <a:endParaRPr lang="tr-TR" sz="1400" dirty="0"/>
          </a:p>
        </p:txBody>
      </p:sp>
      <p:pic>
        <p:nvPicPr>
          <p:cNvPr id="10" name="Picture 3" descr="D:\Desktop\Proje Afişleri\h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1572930"/>
            <a:ext cx="2547882" cy="32009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07636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465996" y="958959"/>
            <a:ext cx="3779960" cy="347054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Başlık 3"/>
          <p:cNvSpPr>
            <a:spLocks noGrp="1"/>
          </p:cNvSpPr>
          <p:nvPr>
            <p:ph type="title"/>
          </p:nvPr>
        </p:nvSpPr>
        <p:spPr/>
        <p:txBody>
          <a:bodyPr/>
          <a:lstStyle/>
          <a:p>
            <a:endParaRPr lang="tr-TR" dirty="0"/>
          </a:p>
        </p:txBody>
      </p:sp>
      <p:pic>
        <p:nvPicPr>
          <p:cNvPr id="7" name="Picture 3" descr="D:\Desktop\Loho202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76560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545636"/>
            <a:ext cx="8229600" cy="2862318"/>
          </a:xfrm>
        </p:spPr>
        <p:txBody>
          <a:bodyPr>
            <a:noAutofit/>
          </a:bodyPr>
          <a:lstStyle/>
          <a:p>
            <a:pPr marL="0" indent="0">
              <a:lnSpc>
                <a:spcPct val="150000"/>
              </a:lnSpc>
              <a:buNone/>
            </a:pPr>
            <a:r>
              <a:rPr lang="tr-TR" sz="1800" dirty="0">
                <a:latin typeface="Times New Roman" pitchFamily="18" charset="0"/>
                <a:cs typeface="Times New Roman" pitchFamily="18" charset="0"/>
              </a:rPr>
              <a:t>	</a:t>
            </a:r>
            <a:r>
              <a:rPr lang="tr-TR" sz="1800" dirty="0" smtClean="0">
                <a:latin typeface="Times New Roman" pitchFamily="18" charset="0"/>
                <a:cs typeface="Times New Roman" pitchFamily="18" charset="0"/>
              </a:rPr>
              <a:t>Eğitimde İyi Örneklerden Özgün Uygulamalara -İstanbul 2019; iyi örneklerini paylaşmak isteyen eğitimcilerin bir araya gelmesini ve birbirlerini etkilemesini hedeflemektedir. Bu çerçevede oluşturulan başvuru şartları sergilenecek örneklerin kalitesini artırmayı, dolayısıyla katılımcıların öğrenme fırsatlarını artırmayı amaçlamaktadır. Sunulan iyi örneklerin eğitim süreçlerini daha nitelikli hale getirmesi veya bir eksikliği gidermesi önemsenmektedir.</a:t>
            </a:r>
          </a:p>
        </p:txBody>
      </p:sp>
      <p:sp>
        <p:nvSpPr>
          <p:cNvPr id="8" name="Başlık 2"/>
          <p:cNvSpPr>
            <a:spLocks noGrp="1"/>
          </p:cNvSpPr>
          <p:nvPr>
            <p:ph type="title"/>
          </p:nvPr>
        </p:nvSpPr>
        <p:spPr>
          <a:xfrm>
            <a:off x="1331640" y="421298"/>
            <a:ext cx="4830868" cy="485589"/>
          </a:xfrm>
        </p:spPr>
        <p:txBody>
          <a:bodyPr>
            <a:noAutofit/>
          </a:bodyPr>
          <a:lstStyle/>
          <a:p>
            <a:pPr algn="ctr"/>
            <a:r>
              <a:rPr lang="tr-TR" sz="2000" b="1" dirty="0" smtClean="0">
                <a:solidFill>
                  <a:srgbClr val="C00000"/>
                </a:solidFill>
              </a:rPr>
              <a:t>Eğitimde İyi Örneklerden </a:t>
            </a:r>
            <a:br>
              <a:rPr lang="tr-TR" sz="2000" b="1" dirty="0" smtClean="0">
                <a:solidFill>
                  <a:srgbClr val="C00000"/>
                </a:solidFill>
              </a:rPr>
            </a:br>
            <a:r>
              <a:rPr lang="tr-TR" sz="2000" b="1" dirty="0" smtClean="0">
                <a:solidFill>
                  <a:srgbClr val="C00000"/>
                </a:solidFill>
              </a:rPr>
              <a:t>Özgün Uygulamalara</a:t>
            </a:r>
            <a:endParaRPr lang="tr-TR" sz="2000" b="1"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77934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545636"/>
            <a:ext cx="8229600" cy="2862318"/>
          </a:xfrm>
        </p:spPr>
        <p:txBody>
          <a:bodyPr>
            <a:noAutofit/>
          </a:bodyPr>
          <a:lstStyle/>
          <a:p>
            <a:pPr>
              <a:buNone/>
            </a:pPr>
            <a:r>
              <a:rPr lang="tr-TR" sz="1800" dirty="0" smtClean="0">
                <a:latin typeface="Times New Roman" pitchFamily="18" charset="0"/>
                <a:cs typeface="Times New Roman" pitchFamily="18" charset="0"/>
              </a:rPr>
              <a:t>Eğitimde </a:t>
            </a:r>
            <a:r>
              <a:rPr lang="tr-TR" sz="1800" dirty="0">
                <a:latin typeface="Times New Roman" pitchFamily="18" charset="0"/>
                <a:cs typeface="Times New Roman" pitchFamily="18" charset="0"/>
              </a:rPr>
              <a:t>İyi Örneklerden Özgün Uygulamalara -</a:t>
            </a:r>
            <a:r>
              <a:rPr lang="tr-TR" sz="1800" dirty="0" smtClean="0">
                <a:latin typeface="Times New Roman" pitchFamily="18" charset="0"/>
                <a:cs typeface="Times New Roman" pitchFamily="18" charset="0"/>
              </a:rPr>
              <a:t>İstanbul 2019 Kapsamında;</a:t>
            </a:r>
          </a:p>
          <a:p>
            <a:pPr>
              <a:buNone/>
            </a:pPr>
            <a:endParaRPr lang="tr-TR" sz="1800" dirty="0" smtClean="0">
              <a:latin typeface="Times New Roman" pitchFamily="18" charset="0"/>
              <a:cs typeface="Times New Roman" pitchFamily="18" charset="0"/>
            </a:endParaRPr>
          </a:p>
          <a:p>
            <a:pPr lvl="0"/>
            <a:r>
              <a:rPr lang="tr-TR" sz="1800" dirty="0" smtClean="0">
                <a:solidFill>
                  <a:srgbClr val="B92D14"/>
                </a:solidFill>
                <a:latin typeface="Times New Roman" pitchFamily="18" charset="0"/>
                <a:cs typeface="Times New Roman" pitchFamily="18" charset="0"/>
              </a:rPr>
              <a:t>Etkin Öğretim </a:t>
            </a:r>
          </a:p>
          <a:p>
            <a:pPr lvl="0"/>
            <a:r>
              <a:rPr lang="tr-TR" sz="1800" dirty="0" smtClean="0">
                <a:solidFill>
                  <a:srgbClr val="B92D14"/>
                </a:solidFill>
                <a:latin typeface="Times New Roman" pitchFamily="18" charset="0"/>
                <a:cs typeface="Times New Roman" pitchFamily="18" charset="0"/>
              </a:rPr>
              <a:t>Kültür, Sanat ve Spor</a:t>
            </a:r>
          </a:p>
          <a:p>
            <a:pPr lvl="0"/>
            <a:r>
              <a:rPr lang="tr-TR" sz="1800" dirty="0" smtClean="0">
                <a:solidFill>
                  <a:srgbClr val="B92D14"/>
                </a:solidFill>
                <a:latin typeface="Times New Roman" pitchFamily="18" charset="0"/>
                <a:cs typeface="Times New Roman" pitchFamily="18" charset="0"/>
              </a:rPr>
              <a:t>Bilim ve Teknoloji</a:t>
            </a:r>
          </a:p>
          <a:p>
            <a:pPr lvl="0"/>
            <a:r>
              <a:rPr lang="tr-TR" sz="1800" dirty="0" smtClean="0">
                <a:solidFill>
                  <a:srgbClr val="B92D14"/>
                </a:solidFill>
                <a:latin typeface="Times New Roman" pitchFamily="18" charset="0"/>
                <a:cs typeface="Times New Roman" pitchFamily="18" charset="0"/>
              </a:rPr>
              <a:t>Özel Eğitim </a:t>
            </a:r>
          </a:p>
          <a:p>
            <a:pPr lvl="0"/>
            <a:r>
              <a:rPr lang="tr-TR" sz="1800" dirty="0" smtClean="0">
                <a:solidFill>
                  <a:srgbClr val="B92D14"/>
                </a:solidFill>
                <a:latin typeface="Times New Roman" pitchFamily="18" charset="0"/>
                <a:cs typeface="Times New Roman" pitchFamily="18" charset="0"/>
              </a:rPr>
              <a:t>Çevre ve Okul Estetiği </a:t>
            </a:r>
            <a:r>
              <a:rPr lang="tr-TR" sz="1800" dirty="0" smtClean="0">
                <a:latin typeface="Times New Roman" pitchFamily="18" charset="0"/>
                <a:cs typeface="Times New Roman" pitchFamily="18" charset="0"/>
              </a:rPr>
              <a:t>olmak üzere 5 Kategoride başvurular alınacaktır.</a:t>
            </a:r>
          </a:p>
          <a:p>
            <a:endParaRPr lang="tr-TR" sz="1800" dirty="0" smtClean="0">
              <a:latin typeface="Times New Roman" pitchFamily="18" charset="0"/>
              <a:cs typeface="Times New Roman" pitchFamily="18" charset="0"/>
            </a:endParaRPr>
          </a:p>
          <a:p>
            <a:pPr marL="0" indent="0" algn="just">
              <a:buNone/>
            </a:pPr>
            <a:endParaRPr lang="tr-TR" sz="2000" dirty="0"/>
          </a:p>
        </p:txBody>
      </p:sp>
      <p:sp>
        <p:nvSpPr>
          <p:cNvPr id="8" name="Başlık 2"/>
          <p:cNvSpPr>
            <a:spLocks noGrp="1"/>
          </p:cNvSpPr>
          <p:nvPr>
            <p:ph type="title"/>
          </p:nvPr>
        </p:nvSpPr>
        <p:spPr>
          <a:xfrm>
            <a:off x="1331640" y="421298"/>
            <a:ext cx="4830868" cy="485589"/>
          </a:xfrm>
        </p:spPr>
        <p:txBody>
          <a:bodyPr>
            <a:noAutofit/>
          </a:bodyPr>
          <a:lstStyle/>
          <a:p>
            <a:pPr algn="ctr"/>
            <a:r>
              <a:rPr lang="tr-TR" sz="2000" b="1" dirty="0" smtClean="0">
                <a:solidFill>
                  <a:srgbClr val="C00000"/>
                </a:solidFill>
              </a:rPr>
              <a:t>Eğitimde İyi Örneklerden </a:t>
            </a:r>
            <a:br>
              <a:rPr lang="tr-TR" sz="2000" b="1" dirty="0" smtClean="0">
                <a:solidFill>
                  <a:srgbClr val="C00000"/>
                </a:solidFill>
              </a:rPr>
            </a:br>
            <a:r>
              <a:rPr lang="tr-TR" sz="2000" b="1" dirty="0" smtClean="0">
                <a:solidFill>
                  <a:srgbClr val="C00000"/>
                </a:solidFill>
              </a:rPr>
              <a:t>Özgün Uygulamalara</a:t>
            </a:r>
            <a:endParaRPr lang="tr-TR" sz="2000" b="1"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34235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GELECEĞİM OKULDA</a:t>
            </a:r>
            <a:r>
              <a:rPr lang="tr-TR" sz="1800" b="1" dirty="0">
                <a:solidFill>
                  <a:srgbClr val="C00000"/>
                </a:solidFill>
              </a:rPr>
              <a:t/>
            </a:r>
            <a:br>
              <a:rPr lang="tr-TR" sz="1800" b="1" dirty="0">
                <a:solidFill>
                  <a:srgbClr val="C00000"/>
                </a:solidFill>
              </a:rPr>
            </a:br>
            <a:endParaRPr lang="tr-TR" sz="1800" b="1" dirty="0">
              <a:solidFill>
                <a:srgbClr val="C00000"/>
              </a:solidFill>
            </a:endParaRPr>
          </a:p>
        </p:txBody>
      </p:sp>
      <p:pic>
        <p:nvPicPr>
          <p:cNvPr id="6" name="Picture 2" descr="C:\Users\HuseyinSANLI\Desktop\İL PROJELERİ\İSTANBUL PROJELER\1)GELECEĞİM OKULDA\OKUL-DOSTU BOŞ.png"/>
          <p:cNvPicPr>
            <a:picLocks noGrp="1" noChangeAspect="1" noChangeArrowheads="1"/>
          </p:cNvPicPr>
          <p:nvPr>
            <p:ph idx="1"/>
          </p:nvPr>
        </p:nvPicPr>
        <p:blipFill>
          <a:blip r:embed="rId3" cstate="print"/>
          <a:srcRect/>
          <a:stretch>
            <a:fillRect/>
          </a:stretch>
        </p:blipFill>
        <p:spPr bwMode="auto">
          <a:xfrm>
            <a:off x="1259632" y="948837"/>
            <a:ext cx="5616624" cy="3369976"/>
          </a:xfrm>
          <a:prstGeom prst="rect">
            <a:avLst/>
          </a:prstGeom>
          <a:noFill/>
        </p:spPr>
      </p:pic>
      <p:pic>
        <p:nvPicPr>
          <p:cNvPr id="5" name="Picture 3" descr="D:\Desktop\Loho202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76864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653648"/>
            <a:ext cx="8640960" cy="2970330"/>
          </a:xfrm>
        </p:spPr>
        <p:txBody>
          <a:bodyPr>
            <a:noAutofit/>
          </a:bodyPr>
          <a:lstStyle/>
          <a:p>
            <a:pPr marL="0" indent="0" algn="just">
              <a:lnSpc>
                <a:spcPct val="150000"/>
              </a:lnSpc>
              <a:buNone/>
            </a:pPr>
            <a:r>
              <a:rPr lang="tr-TR" sz="2000" dirty="0" smtClean="0"/>
              <a:t>	İlçe </a:t>
            </a:r>
            <a:r>
              <a:rPr lang="tr-TR" sz="2000" dirty="0"/>
              <a:t>milli eğitim müdürlüklerine bağlı tüm ortaöğretim kurumlarında öğrenim gören öğrencilerin devamsızlıklarının önlenmesi ve İstanbul İl Milli Eğitim Müdürlüğünün 2015-2019 Stratejik Planlamasındaki ortaöğretim kurumlarındaki öğrenci devamsızlığını %2’nin altına düşürerek ortaöğretim kurumlarından ayrılan öğrenci sayısını %8’in altına indirme hedefini gerçekleştirmektir</a:t>
            </a:r>
            <a:r>
              <a:rPr lang="tr-TR" sz="2000" dirty="0" smtClean="0"/>
              <a:t>.</a:t>
            </a:r>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PROJENİN AMACI</a:t>
            </a:r>
            <a:r>
              <a:rPr lang="tr-TR" sz="1800" b="1" dirty="0">
                <a:solidFill>
                  <a:srgbClr val="C00000"/>
                </a:solidFill>
              </a:rPr>
              <a:t/>
            </a:r>
            <a:br>
              <a:rPr lang="tr-TR" sz="1800" b="1" dirty="0">
                <a:solidFill>
                  <a:srgbClr val="C00000"/>
                </a:solidFill>
              </a:rPr>
            </a:br>
            <a:endParaRPr lang="tr-TR" sz="1800" b="1"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88367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929539"/>
            <a:ext cx="8640960" cy="3694439"/>
          </a:xfrm>
        </p:spPr>
        <p:txBody>
          <a:bodyPr>
            <a:noAutofit/>
          </a:bodyPr>
          <a:lstStyle/>
          <a:p>
            <a:pPr marL="0" indent="0" algn="just">
              <a:buNone/>
            </a:pPr>
            <a:r>
              <a:rPr lang="tr-TR" sz="2000" dirty="0" smtClean="0"/>
              <a:t>Bu </a:t>
            </a:r>
            <a:r>
              <a:rPr lang="tr-TR" sz="2000" dirty="0"/>
              <a:t>bağlamda </a:t>
            </a:r>
            <a:endParaRPr lang="tr-TR" sz="2000" dirty="0" smtClean="0"/>
          </a:p>
          <a:p>
            <a:pPr marL="0" indent="0" algn="just">
              <a:buNone/>
            </a:pPr>
            <a:endParaRPr lang="tr-TR" sz="2000" dirty="0" smtClean="0"/>
          </a:p>
          <a:p>
            <a:pPr algn="just">
              <a:lnSpc>
                <a:spcPct val="150000"/>
              </a:lnSpc>
            </a:pPr>
            <a:r>
              <a:rPr lang="tr-TR" sz="2000" dirty="0" smtClean="0"/>
              <a:t>Devamsızlığa </a:t>
            </a:r>
            <a:r>
              <a:rPr lang="tr-TR" sz="2000" dirty="0"/>
              <a:t>neden olan </a:t>
            </a:r>
            <a:r>
              <a:rPr lang="tr-TR" sz="2000" dirty="0" smtClean="0"/>
              <a:t>faktörler belirlenecek,</a:t>
            </a:r>
          </a:p>
          <a:p>
            <a:pPr algn="just">
              <a:lnSpc>
                <a:spcPct val="150000"/>
              </a:lnSpc>
            </a:pPr>
            <a:r>
              <a:rPr lang="tr-TR" sz="2000" dirty="0"/>
              <a:t>B</a:t>
            </a:r>
            <a:r>
              <a:rPr lang="tr-TR" sz="2000" dirty="0" smtClean="0"/>
              <a:t>u </a:t>
            </a:r>
            <a:r>
              <a:rPr lang="tr-TR" sz="2000" dirty="0"/>
              <a:t>faktörleri ortadan </a:t>
            </a:r>
            <a:r>
              <a:rPr lang="tr-TR" sz="2000" dirty="0" smtClean="0"/>
              <a:t>kaldırmayı hedefleyen çok yönlü çalışmalar yapılacak,</a:t>
            </a:r>
          </a:p>
          <a:p>
            <a:pPr algn="just">
              <a:lnSpc>
                <a:spcPct val="150000"/>
              </a:lnSpc>
            </a:pPr>
            <a:r>
              <a:rPr lang="tr-TR" sz="2000" dirty="0" smtClean="0"/>
              <a:t>Eğitim-öğretim sürecini daha </a:t>
            </a:r>
            <a:r>
              <a:rPr lang="tr-TR" sz="2000" dirty="0"/>
              <a:t>verimli hale getirip, </a:t>
            </a:r>
            <a:endParaRPr lang="tr-TR" sz="2000" dirty="0" smtClean="0"/>
          </a:p>
          <a:p>
            <a:pPr marL="0" indent="0" algn="just">
              <a:lnSpc>
                <a:spcPct val="150000"/>
              </a:lnSpc>
              <a:buNone/>
            </a:pPr>
            <a:r>
              <a:rPr lang="tr-TR" sz="2000" dirty="0" smtClean="0"/>
              <a:t>2023 </a:t>
            </a:r>
            <a:r>
              <a:rPr lang="tr-TR" sz="2000" dirty="0"/>
              <a:t>hedeflerini gerçekleştirmek için öğrencilerin okula devam </a:t>
            </a:r>
            <a:r>
              <a:rPr lang="tr-TR" sz="2000" dirty="0" smtClean="0"/>
              <a:t>etmeleri sağlanacaktır.</a:t>
            </a:r>
            <a:endParaRPr lang="tr-TR" sz="2000" dirty="0"/>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PROJENİN AMACI</a:t>
            </a:r>
            <a:r>
              <a:rPr lang="tr-TR" sz="1800" b="1" dirty="0">
                <a:solidFill>
                  <a:srgbClr val="C00000"/>
                </a:solidFill>
              </a:rPr>
              <a:t/>
            </a:r>
            <a:br>
              <a:rPr lang="tr-TR" sz="1800" b="1" dirty="0">
                <a:solidFill>
                  <a:srgbClr val="C00000"/>
                </a:solidFill>
              </a:rPr>
            </a:br>
            <a:endParaRPr lang="tr-TR" sz="1800" b="1"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15688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7704" y="0"/>
            <a:ext cx="4558844" cy="5143500"/>
          </a:xfrm>
          <a:prstGeom prst="rect">
            <a:avLst/>
          </a:prstGeom>
        </p:spPr>
      </p:pic>
      <p:pic>
        <p:nvPicPr>
          <p:cNvPr id="9" name="Resim 8"/>
          <p:cNvPicPr>
            <a:picLocks noChangeAspect="1"/>
          </p:cNvPicPr>
          <p:nvPr/>
        </p:nvPicPr>
        <p:blipFill>
          <a:blip r:embed="rId4" cstate="print"/>
          <a:stretch>
            <a:fillRect/>
          </a:stretch>
        </p:blipFill>
        <p:spPr>
          <a:xfrm>
            <a:off x="310755" y="3935942"/>
            <a:ext cx="1340768" cy="1005576"/>
          </a:xfrm>
          <a:prstGeom prst="rect">
            <a:avLst/>
          </a:prstGeom>
        </p:spPr>
      </p:pic>
      <p:pic>
        <p:nvPicPr>
          <p:cNvPr id="5" name="Picture 3" descr="D:\Desktop\Loho202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xmlns="" val="5371017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503549" y="1221600"/>
            <a:ext cx="8229600" cy="3366374"/>
          </a:xfrm>
        </p:spPr>
        <p:txBody>
          <a:bodyPr>
            <a:noAutofit/>
          </a:bodyPr>
          <a:lstStyle/>
          <a:p>
            <a:pPr marL="0" indent="0" algn="ctr" defTabSz="180975">
              <a:buNone/>
              <a:defRPr sz="2880"/>
            </a:pPr>
            <a:endParaRPr lang="tr-TR" sz="1800" dirty="0"/>
          </a:p>
          <a:p>
            <a:pPr marL="0" lvl="1" indent="0" algn="just" defTabSz="180975">
              <a:buNone/>
              <a:defRPr sz="2880"/>
            </a:pPr>
            <a:r>
              <a:rPr lang="tr-TR" sz="1400" dirty="0" smtClean="0"/>
              <a:t>Projemiz ilimizde </a:t>
            </a:r>
            <a:r>
              <a:rPr lang="tr-TR" sz="1400" dirty="0"/>
              <a:t>bulunan </a:t>
            </a:r>
            <a:r>
              <a:rPr lang="tr-TR" sz="1400" dirty="0" smtClean="0"/>
              <a:t>anne-babasını </a:t>
            </a:r>
            <a:r>
              <a:rPr lang="tr-TR" sz="1400" dirty="0"/>
              <a:t>kaybeden </a:t>
            </a:r>
            <a:r>
              <a:rPr lang="tr-TR" sz="1400" dirty="0" smtClean="0"/>
              <a:t>ya da yoksunluğunu yaşayan çocukların </a:t>
            </a:r>
            <a:r>
              <a:rPr lang="tr-TR" sz="1400" dirty="0"/>
              <a:t>desteklenerek akademik başarılarının artırılmasını </a:t>
            </a:r>
            <a:r>
              <a:rPr lang="tr-TR" sz="1400" dirty="0" smtClean="0"/>
              <a:t>hedeflemektedir.</a:t>
            </a:r>
          </a:p>
          <a:p>
            <a:pPr marL="0" indent="0" algn="just" defTabSz="180975">
              <a:buNone/>
              <a:defRPr sz="2880"/>
            </a:pPr>
            <a:endParaRPr lang="tr-TR" sz="1800" dirty="0"/>
          </a:p>
          <a:p>
            <a:pPr marL="0" lvl="1" indent="0" algn="just" defTabSz="180975">
              <a:buNone/>
              <a:defRPr sz="2880"/>
            </a:pPr>
            <a:r>
              <a:rPr lang="tr-TR" sz="1400" dirty="0" smtClean="0"/>
              <a:t>Proje kapsamında; </a:t>
            </a:r>
          </a:p>
          <a:p>
            <a:pPr marL="0" lvl="1" indent="0" algn="just" defTabSz="180975">
              <a:buNone/>
              <a:defRPr sz="2880"/>
            </a:pPr>
            <a:endParaRPr lang="tr-TR" sz="1400" dirty="0" smtClean="0"/>
          </a:p>
          <a:p>
            <a:pPr marL="285750" lvl="1" algn="just" defTabSz="180975">
              <a:buFont typeface="Arial" pitchFamily="34" charset="0"/>
              <a:buChar char="•"/>
              <a:defRPr sz="2880"/>
            </a:pPr>
            <a:r>
              <a:rPr lang="tr-TR" sz="1400" dirty="0" smtClean="0"/>
              <a:t>Öğrenci koçluğu sistemi yaygınlaştırılacak,</a:t>
            </a:r>
          </a:p>
          <a:p>
            <a:pPr marL="285750" lvl="1" algn="just" defTabSz="180975">
              <a:buFont typeface="Arial" pitchFamily="34" charset="0"/>
              <a:buChar char="•"/>
              <a:defRPr sz="2880"/>
            </a:pPr>
            <a:r>
              <a:rPr lang="tr-TR" sz="1400" dirty="0" smtClean="0"/>
              <a:t>Öğrencilerin akademik başarıları takip edilip ilçe müdürlükleri tarafından gerekli görülen rehberlik hizmetleri yapılacaktır.</a:t>
            </a:r>
          </a:p>
          <a:p>
            <a:pPr marL="285750" lvl="1" algn="just" defTabSz="180975">
              <a:buFont typeface="Arial" pitchFamily="34" charset="0"/>
              <a:buChar char="•"/>
              <a:defRPr sz="2880"/>
            </a:pPr>
            <a:r>
              <a:rPr lang="tr-TR" sz="1400" dirty="0" smtClean="0"/>
              <a:t>Öğrencilerimizin </a:t>
            </a:r>
            <a:r>
              <a:rPr lang="tr-TR" sz="1400" dirty="0"/>
              <a:t>akademik başarılarını artırmaya yönelik destekleyici kurslar açılacak</a:t>
            </a:r>
            <a:r>
              <a:rPr lang="tr-TR" sz="1400" dirty="0" smtClean="0"/>
              <a:t>,</a:t>
            </a:r>
          </a:p>
          <a:p>
            <a:pPr marL="285750" lvl="1" algn="just" defTabSz="180975">
              <a:buFont typeface="Arial" pitchFamily="34" charset="0"/>
              <a:buChar char="•"/>
              <a:defRPr sz="2880"/>
            </a:pPr>
            <a:r>
              <a:rPr lang="tr-TR" sz="1400" dirty="0"/>
              <a:t>Öğrencilerimizin iletişim becerilerini geliştirmeye yönelik çalışmalar yapılacak</a:t>
            </a:r>
            <a:r>
              <a:rPr lang="tr-TR" sz="1400" dirty="0" smtClean="0"/>
              <a:t>,</a:t>
            </a:r>
          </a:p>
          <a:p>
            <a:pPr marL="285750" lvl="1" algn="just" defTabSz="180975">
              <a:buFont typeface="Arial" pitchFamily="34" charset="0"/>
              <a:buChar char="•"/>
              <a:defRPr sz="2880"/>
            </a:pPr>
            <a:r>
              <a:rPr lang="tr-TR" sz="1400" dirty="0" smtClean="0"/>
              <a:t>Sosyal, sportif ve kültürel etkinliklerle öğrencilerimiz desteklenecektir.</a:t>
            </a:r>
            <a:endParaRPr lang="tr-TR" sz="1400" dirty="0"/>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smtClean="0">
                <a:solidFill>
                  <a:srgbClr val="C00000"/>
                </a:solidFill>
              </a:rPr>
              <a:t>UMUDUM ÖĞRETMENİM</a:t>
            </a:r>
            <a:endParaRPr lang="tr-TR" sz="1800" b="1" dirty="0">
              <a:solidFill>
                <a:srgbClr val="C00000"/>
              </a:solidFill>
            </a:endParaRP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7897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4098" name="Picture 2" descr="D:\Desktop\Proje Afişleri\Varlık 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494352"/>
            <a:ext cx="7418388" cy="234076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Desktop\Loho202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8999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0" y="627534"/>
            <a:ext cx="8568952" cy="2700300"/>
          </a:xfrm>
        </p:spPr>
        <p:txBody>
          <a:bodyPr/>
          <a:lstStyle/>
          <a:p>
            <a:pPr algn="just">
              <a:lnSpc>
                <a:spcPct val="150000"/>
              </a:lnSpc>
              <a:buNone/>
            </a:pPr>
            <a:r>
              <a:rPr lang="tr-TR" sz="2000" b="1" dirty="0" smtClean="0"/>
              <a:t>		</a:t>
            </a:r>
            <a:r>
              <a:rPr lang="tr-TR" sz="2400" b="1" dirty="0" smtClean="0">
                <a:solidFill>
                  <a:srgbClr val="000000"/>
                </a:solidFill>
                <a:latin typeface="Calibri" pitchFamily="34" charset="0"/>
              </a:rPr>
              <a:t>ÜLKEMİZİN 2023 HEDEFLERİNE ULAŞMASI NOKTASINDA EN ÖNEMLİ YOL HARİTASI EĞİTİMİN TEMELLERİNİ OLUŞTURDUĞU PLANLAMALARDIR. </a:t>
            </a:r>
          </a:p>
          <a:p>
            <a:pPr algn="just">
              <a:buNone/>
            </a:pPr>
            <a:endParaRPr lang="tr-TR" sz="2400" b="1" dirty="0" smtClean="0">
              <a:solidFill>
                <a:srgbClr val="000000"/>
              </a:solidFill>
              <a:latin typeface="Calibri" pitchFamily="34" charset="0"/>
            </a:endParaRPr>
          </a:p>
          <a:p>
            <a:pPr algn="just">
              <a:lnSpc>
                <a:spcPct val="150000"/>
              </a:lnSpc>
              <a:buNone/>
            </a:pPr>
            <a:r>
              <a:rPr lang="tr-TR" sz="2400" b="1" dirty="0" smtClean="0">
                <a:latin typeface="Calibri" pitchFamily="34" charset="0"/>
              </a:rPr>
              <a:t>		</a:t>
            </a:r>
            <a:r>
              <a:rPr lang="tr-TR" sz="2400" b="1" dirty="0" smtClean="0">
                <a:solidFill>
                  <a:srgbClr val="000000"/>
                </a:solidFill>
                <a:latin typeface="Calibri" pitchFamily="34" charset="0"/>
              </a:rPr>
              <a:t>2023 EĞİTİM VİZYONU, TOPLUMUMUZUN ORTAK GELECEĞİ PAYDASINDA HER KESİMDE SESLENDİRİLEN DAHA İYİ BİR EĞİTİM BEKLENTİSİNE İLİŞKİN KAYGI VE UMUDU TEMSİL ETMEK İDDİASINDADIR.</a:t>
            </a:r>
          </a:p>
          <a:p>
            <a:pPr algn="just">
              <a:buNone/>
            </a:pPr>
            <a:endParaRPr lang="en-US" sz="2400" dirty="0" smtClean="0">
              <a:solidFill>
                <a:srgbClr val="0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Başlık 2"/>
          <p:cNvSpPr>
            <a:spLocks noGrp="1"/>
          </p:cNvSpPr>
          <p:nvPr>
            <p:ph type="title"/>
          </p:nvPr>
        </p:nvSpPr>
        <p:spPr>
          <a:xfrm>
            <a:off x="1547664" y="510718"/>
            <a:ext cx="4830868" cy="485589"/>
          </a:xfrm>
        </p:spPr>
        <p:txBody>
          <a:bodyPr>
            <a:noAutofit/>
          </a:bodyPr>
          <a:lstStyle/>
          <a:p>
            <a:pPr algn="ctr"/>
            <a:r>
              <a:rPr lang="tr-TR" sz="1800" b="1" dirty="0" smtClean="0">
                <a:solidFill>
                  <a:srgbClr val="C00000"/>
                </a:solidFill>
              </a:rPr>
              <a:t>TEMEL FİKİRLERDEN TEMEL BİLİMLERE</a:t>
            </a:r>
            <a:br>
              <a:rPr lang="tr-TR" sz="1800" b="1" dirty="0" smtClean="0">
                <a:solidFill>
                  <a:srgbClr val="C00000"/>
                </a:solidFill>
              </a:rPr>
            </a:br>
            <a:r>
              <a:rPr lang="tr-TR" sz="1800" b="1" dirty="0" smtClean="0">
                <a:solidFill>
                  <a:srgbClr val="C00000"/>
                </a:solidFill>
              </a:rPr>
              <a:t>«Bilim Olimpiyatları»</a:t>
            </a:r>
            <a:r>
              <a:rPr lang="tr-TR" sz="1800" b="1" dirty="0">
                <a:solidFill>
                  <a:srgbClr val="C00000"/>
                </a:solidFill>
              </a:rPr>
              <a:t/>
            </a:r>
            <a:br>
              <a:rPr lang="tr-TR" sz="1800" b="1" dirty="0">
                <a:solidFill>
                  <a:srgbClr val="C00000"/>
                </a:solidFill>
              </a:rPr>
            </a:br>
            <a:endParaRPr lang="tr-TR" sz="1800" b="1" dirty="0">
              <a:solidFill>
                <a:srgbClr val="C00000"/>
              </a:solidFill>
            </a:endParaRPr>
          </a:p>
        </p:txBody>
      </p:sp>
      <p:sp>
        <p:nvSpPr>
          <p:cNvPr id="5" name="İçerik Yer Tutucusu 1"/>
          <p:cNvSpPr>
            <a:spLocks noGrp="1"/>
          </p:cNvSpPr>
          <p:nvPr>
            <p:ph idx="1"/>
          </p:nvPr>
        </p:nvSpPr>
        <p:spPr>
          <a:xfrm>
            <a:off x="457200" y="1653648"/>
            <a:ext cx="8229600" cy="2592288"/>
          </a:xfrm>
        </p:spPr>
        <p:txBody>
          <a:bodyPr>
            <a:normAutofit/>
          </a:bodyPr>
          <a:lstStyle/>
          <a:p>
            <a:pPr marL="0" indent="0" algn="just">
              <a:buNone/>
            </a:pPr>
            <a:r>
              <a:rPr lang="tr-TR" sz="1800" dirty="0" smtClean="0"/>
              <a:t>	Projemiz  ile matematik, fizik, kimya, biyoloji alanlarında yetenekli olan öğrencilerin erken yaşlarda tespit edilip farkındalık oluşturulması ve ihtiyaç duyulan mesleklere yönlendirilmesidir. Bu problemin çözümünde, bilim olimpiyatları çalışmaları  etkili yöntemlerden birisidir.</a:t>
            </a:r>
          </a:p>
          <a:p>
            <a:pPr marL="0" indent="0" algn="just">
              <a:buNone/>
            </a:pPr>
            <a:endParaRPr lang="tr-TR" sz="1800" dirty="0" smtClean="0"/>
          </a:p>
          <a:p>
            <a:pPr marL="0" indent="0" algn="just">
              <a:buNone/>
            </a:pPr>
            <a:r>
              <a:rPr lang="tr-TR" sz="1800" dirty="0" smtClean="0"/>
              <a:t>	Bu yıl İl Milli Eğitim  Müdürlüğümüz tarafından Bilim Olimpiyatları Ulusal düzeyde </a:t>
            </a:r>
            <a:r>
              <a:rPr lang="tr-TR" sz="1800" dirty="0" err="1" smtClean="0"/>
              <a:t>planlanlanmaktadır</a:t>
            </a:r>
            <a:r>
              <a:rPr lang="tr-TR" sz="1800" dirty="0" smtClean="0"/>
              <a:t>.</a:t>
            </a:r>
            <a:endParaRPr lang="tr-TR" sz="1800" dirty="0"/>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70322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329612"/>
            <a:ext cx="8229600" cy="3078342"/>
          </a:xfrm>
        </p:spPr>
        <p:txBody>
          <a:bodyPr>
            <a:noAutofit/>
          </a:bodyPr>
          <a:lstStyle/>
          <a:p>
            <a:pPr marL="0" indent="0" algn="just">
              <a:buNone/>
            </a:pPr>
            <a:r>
              <a:rPr lang="tr-TR" sz="2000" dirty="0" smtClean="0">
                <a:ea typeface="Times New Roman"/>
              </a:rPr>
              <a:t>	</a:t>
            </a:r>
            <a:endParaRPr lang="tr-TR" sz="2000" dirty="0" smtClean="0"/>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D:\Desktop\Proje Afişleri\wda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83768" y="16857"/>
            <a:ext cx="3768823" cy="512664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xmlns="" val="36778881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Başlık 2"/>
          <p:cNvSpPr>
            <a:spLocks noGrp="1"/>
          </p:cNvSpPr>
          <p:nvPr>
            <p:ph type="title"/>
          </p:nvPr>
        </p:nvSpPr>
        <p:spPr>
          <a:xfrm>
            <a:off x="2051720" y="451018"/>
            <a:ext cx="3750748" cy="368700"/>
          </a:xfrm>
        </p:spPr>
        <p:txBody>
          <a:bodyPr>
            <a:normAutofit/>
          </a:bodyPr>
          <a:lstStyle/>
          <a:p>
            <a:pPr algn="ctr"/>
            <a:r>
              <a:rPr lang="tr-TR" sz="1800" b="1" dirty="0" smtClean="0">
                <a:solidFill>
                  <a:srgbClr val="C00000"/>
                </a:solidFill>
              </a:rPr>
              <a:t>OKUL DERGİLERİ</a:t>
            </a:r>
            <a:endParaRPr lang="tr-TR" sz="1800" b="1" dirty="0">
              <a:solidFill>
                <a:srgbClr val="C00000"/>
              </a:solidFill>
            </a:endParaRPr>
          </a:p>
        </p:txBody>
      </p:sp>
      <p:sp>
        <p:nvSpPr>
          <p:cNvPr id="5" name="Metin kutusu 4"/>
          <p:cNvSpPr txBox="1"/>
          <p:nvPr/>
        </p:nvSpPr>
        <p:spPr>
          <a:xfrm>
            <a:off x="503549" y="1563638"/>
            <a:ext cx="8064896" cy="1891287"/>
          </a:xfrm>
          <a:prstGeom prst="rect">
            <a:avLst/>
          </a:prstGeom>
          <a:noFill/>
        </p:spPr>
        <p:txBody>
          <a:bodyPr wrap="square" rtlCol="0">
            <a:spAutoFit/>
          </a:bodyPr>
          <a:lstStyle/>
          <a:p>
            <a:pPr algn="just">
              <a:lnSpc>
                <a:spcPct val="150000"/>
              </a:lnSpc>
            </a:pPr>
            <a:r>
              <a:rPr lang="tr-TR" sz="2000" dirty="0" smtClean="0"/>
              <a:t>	Okul dergileri </a:t>
            </a:r>
            <a:r>
              <a:rPr lang="tr-TR" sz="2000" dirty="0" err="1" smtClean="0"/>
              <a:t>informal</a:t>
            </a:r>
            <a:r>
              <a:rPr lang="tr-TR" sz="2000" dirty="0" smtClean="0"/>
              <a:t> eğitim aracı olmanın ötesinde öğrencilerin yaratıcılıklarını sergileyebilmelerine, fikirlerini inşa edebilmelere, kendilerini ifade edebilmelere ve bilgiyi özgürce yorumlayabilmelerine imkan veren bir platformdur</a:t>
            </a:r>
            <a:endParaRPr lang="tr-TR" sz="2000" dirty="0"/>
          </a:p>
        </p:txBody>
      </p:sp>
    </p:spTree>
    <p:extLst>
      <p:ext uri="{BB962C8B-B14F-4D97-AF65-F5344CB8AC3E}">
        <p14:creationId xmlns:p14="http://schemas.microsoft.com/office/powerpoint/2010/main" xmlns="" val="34027039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Başlık 2"/>
          <p:cNvSpPr>
            <a:spLocks noGrp="1"/>
          </p:cNvSpPr>
          <p:nvPr>
            <p:ph type="title"/>
          </p:nvPr>
        </p:nvSpPr>
        <p:spPr>
          <a:xfrm>
            <a:off x="2051720" y="451018"/>
            <a:ext cx="3750748" cy="368700"/>
          </a:xfrm>
        </p:spPr>
        <p:txBody>
          <a:bodyPr>
            <a:normAutofit/>
          </a:bodyPr>
          <a:lstStyle/>
          <a:p>
            <a:pPr algn="ctr"/>
            <a:r>
              <a:rPr lang="tr-TR" sz="1800" b="1" dirty="0" smtClean="0">
                <a:solidFill>
                  <a:srgbClr val="C00000"/>
                </a:solidFill>
              </a:rPr>
              <a:t>OKUL DERGİLERİ</a:t>
            </a:r>
            <a:endParaRPr lang="tr-TR" sz="1800" b="1" dirty="0">
              <a:solidFill>
                <a:srgbClr val="C00000"/>
              </a:solidFill>
            </a:endParaRPr>
          </a:p>
        </p:txBody>
      </p:sp>
      <p:sp>
        <p:nvSpPr>
          <p:cNvPr id="5" name="Metin kutusu 4"/>
          <p:cNvSpPr txBox="1"/>
          <p:nvPr/>
        </p:nvSpPr>
        <p:spPr>
          <a:xfrm>
            <a:off x="503549" y="956477"/>
            <a:ext cx="8064896" cy="3785652"/>
          </a:xfrm>
          <a:prstGeom prst="rect">
            <a:avLst/>
          </a:prstGeom>
          <a:noFill/>
        </p:spPr>
        <p:txBody>
          <a:bodyPr wrap="square" rtlCol="0">
            <a:spAutoFit/>
          </a:bodyPr>
          <a:lstStyle/>
          <a:p>
            <a:pPr algn="just">
              <a:lnSpc>
                <a:spcPct val="150000"/>
              </a:lnSpc>
            </a:pPr>
            <a:r>
              <a:rPr lang="tr-TR" sz="2000" dirty="0" smtClean="0"/>
              <a:t>Proje Faaliyetleri</a:t>
            </a:r>
          </a:p>
          <a:p>
            <a:pPr marL="342900" indent="-342900" algn="just">
              <a:lnSpc>
                <a:spcPct val="150000"/>
              </a:lnSpc>
              <a:buFont typeface="Arial" pitchFamily="34" charset="0"/>
              <a:buChar char="•"/>
            </a:pPr>
            <a:r>
              <a:rPr lang="tr-TR" sz="2000" dirty="0" smtClean="0"/>
              <a:t>Dergi atölyelerinin kurulması.</a:t>
            </a:r>
          </a:p>
          <a:p>
            <a:pPr marL="342900" indent="-342900" algn="just">
              <a:lnSpc>
                <a:spcPct val="150000"/>
              </a:lnSpc>
              <a:buFont typeface="Arial" pitchFamily="34" charset="0"/>
              <a:buChar char="•"/>
            </a:pPr>
            <a:r>
              <a:rPr lang="tr-TR" sz="2000" dirty="0" smtClean="0"/>
              <a:t>Dergi yazarlarıyla öğrencilerin buluşturulması.</a:t>
            </a:r>
          </a:p>
          <a:p>
            <a:pPr marL="342900" indent="-342900" algn="just">
              <a:lnSpc>
                <a:spcPct val="150000"/>
              </a:lnSpc>
              <a:buFont typeface="Arial" pitchFamily="34" charset="0"/>
              <a:buChar char="•"/>
            </a:pPr>
            <a:r>
              <a:rPr lang="tr-TR" sz="2000" dirty="0" smtClean="0"/>
              <a:t>Dergi arşivi oluşturularak, dergi örneklerinin paylaşılması.</a:t>
            </a:r>
          </a:p>
          <a:p>
            <a:pPr marL="342900" indent="-342900" algn="just">
              <a:lnSpc>
                <a:spcPct val="150000"/>
              </a:lnSpc>
              <a:buFont typeface="Arial" pitchFamily="34" charset="0"/>
              <a:buChar char="•"/>
            </a:pPr>
            <a:r>
              <a:rPr lang="tr-TR" sz="2000" dirty="0" smtClean="0"/>
              <a:t>Okullarda süreli yayın köşelerinin oluşturulması.</a:t>
            </a:r>
          </a:p>
          <a:p>
            <a:pPr marL="342900" indent="-342900" algn="just">
              <a:lnSpc>
                <a:spcPct val="150000"/>
              </a:lnSpc>
              <a:buFont typeface="Arial" pitchFamily="34" charset="0"/>
              <a:buChar char="•"/>
            </a:pPr>
            <a:r>
              <a:rPr lang="tr-TR" sz="2000" dirty="0" smtClean="0"/>
              <a:t>Dergilerden seçmeler yapılarak okul panolarında paylaşılması.</a:t>
            </a:r>
          </a:p>
          <a:p>
            <a:pPr marL="342900" indent="-342900" algn="just">
              <a:lnSpc>
                <a:spcPct val="150000"/>
              </a:lnSpc>
              <a:buFont typeface="Arial" pitchFamily="34" charset="0"/>
              <a:buChar char="•"/>
            </a:pPr>
            <a:r>
              <a:rPr lang="tr-TR" sz="2000" dirty="0" smtClean="0"/>
              <a:t>Okullar tarafından hazırlanan dergilerden seçilenlerin basılması ve Okul Dergileri Fuarında sergilenmesi.</a:t>
            </a:r>
          </a:p>
        </p:txBody>
      </p:sp>
    </p:spTree>
    <p:extLst>
      <p:ext uri="{BB962C8B-B14F-4D97-AF65-F5344CB8AC3E}">
        <p14:creationId xmlns:p14="http://schemas.microsoft.com/office/powerpoint/2010/main" xmlns="" val="5733745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lstStyle/>
          <a:p>
            <a:r>
              <a:rPr lang="tr-TR" dirty="0" smtClean="0">
                <a:solidFill>
                  <a:srgbClr val="C00000"/>
                </a:solidFill>
              </a:rPr>
              <a:t>MEKTEP İSTANBUL</a:t>
            </a:r>
            <a:endParaRPr lang="tr-TR" dirty="0">
              <a:solidFill>
                <a:srgbClr val="C00000"/>
              </a:solidFill>
            </a:endParaRPr>
          </a:p>
        </p:txBody>
      </p:sp>
      <p:sp>
        <p:nvSpPr>
          <p:cNvPr id="3" name="Metin kutusu 2"/>
          <p:cNvSpPr txBox="1"/>
          <p:nvPr/>
        </p:nvSpPr>
        <p:spPr>
          <a:xfrm>
            <a:off x="2051720" y="1131590"/>
            <a:ext cx="6840760" cy="2800767"/>
          </a:xfrm>
          <a:prstGeom prst="rect">
            <a:avLst/>
          </a:prstGeom>
          <a:noFill/>
        </p:spPr>
        <p:txBody>
          <a:bodyPr wrap="square" rtlCol="0">
            <a:spAutoFit/>
          </a:bodyPr>
          <a:lstStyle/>
          <a:p>
            <a:r>
              <a:rPr lang="tr-TR" sz="1600" b="1" dirty="0" smtClean="0"/>
              <a:t>Proje Faaliyetleri</a:t>
            </a:r>
            <a:endParaRPr lang="tr-TR" sz="1600" b="1" dirty="0"/>
          </a:p>
          <a:p>
            <a:pPr marL="285750" indent="-285750" algn="just">
              <a:buFont typeface="Arial" pitchFamily="34" charset="0"/>
              <a:buChar char="•"/>
            </a:pPr>
            <a:r>
              <a:rPr lang="tr-TR" sz="1600" dirty="0" smtClean="0"/>
              <a:t>Yabancı uyruklu öğrenci ve velilerin öncelikle odak gruba alınarak tanınması, </a:t>
            </a:r>
          </a:p>
          <a:p>
            <a:pPr marL="285750" indent="-285750" algn="just">
              <a:buFont typeface="Arial" pitchFamily="34" charset="0"/>
              <a:buChar char="•"/>
            </a:pPr>
            <a:r>
              <a:rPr lang="tr-TR" sz="1600" dirty="0" smtClean="0"/>
              <a:t>Çok yönlü rehberlik sağlanması,</a:t>
            </a:r>
          </a:p>
          <a:p>
            <a:pPr marL="285750" indent="-285750" algn="just">
              <a:buFont typeface="Arial" pitchFamily="34" charset="0"/>
              <a:buChar char="•"/>
            </a:pPr>
            <a:r>
              <a:rPr lang="tr-TR" sz="1600" dirty="0"/>
              <a:t>T</a:t>
            </a:r>
            <a:r>
              <a:rPr lang="tr-TR" sz="1600" dirty="0" smtClean="0"/>
              <a:t>amamının kontrollü bir şekilde Türkçe öğrenmesinin sağlanması,</a:t>
            </a:r>
          </a:p>
          <a:p>
            <a:pPr marL="285750" indent="-285750" algn="just">
              <a:buFont typeface="Arial" pitchFamily="34" charset="0"/>
              <a:buChar char="•"/>
            </a:pPr>
            <a:r>
              <a:rPr lang="tr-TR" sz="1600" dirty="0"/>
              <a:t>K</a:t>
            </a:r>
            <a:r>
              <a:rPr lang="tr-TR" sz="1600" dirty="0" smtClean="0"/>
              <a:t>ültürel aktarım ve entegrasyon konusunda çok dilli çok kültürlü etkinliklere yer verilmesi,</a:t>
            </a:r>
          </a:p>
          <a:p>
            <a:pPr marL="285750" indent="-285750" algn="just">
              <a:buFont typeface="Arial" pitchFamily="34" charset="0"/>
              <a:buChar char="•"/>
            </a:pPr>
            <a:r>
              <a:rPr lang="tr-TR" sz="1600" dirty="0" smtClean="0"/>
              <a:t>Müdürlüğümüz bünyesinde hizmet sunacak ilk temas noktası biriminin kurulması,</a:t>
            </a:r>
          </a:p>
          <a:p>
            <a:pPr marL="285750" indent="-285750" algn="just">
              <a:buFont typeface="Arial" pitchFamily="34" charset="0"/>
              <a:buChar char="•"/>
            </a:pPr>
            <a:r>
              <a:rPr lang="tr-TR" sz="1600" dirty="0" smtClean="0"/>
              <a:t>Yabancı uyruklu velilerimize yönelik gelir getirici kursların açılması,</a:t>
            </a:r>
          </a:p>
          <a:p>
            <a:pPr marL="285750" indent="-285750" algn="just">
              <a:buFont typeface="Arial" pitchFamily="34" charset="0"/>
              <a:buChar char="•"/>
            </a:pPr>
            <a:r>
              <a:rPr lang="tr-TR" sz="1600" dirty="0" smtClean="0"/>
              <a:t>Kültürel etkileşim ve paylaşım etkinliklerinin yapılması</a:t>
            </a:r>
          </a:p>
        </p:txBody>
      </p:sp>
      <p:sp>
        <p:nvSpPr>
          <p:cNvPr id="4" name="Dikdörtgen 3"/>
          <p:cNvSpPr/>
          <p:nvPr/>
        </p:nvSpPr>
        <p:spPr>
          <a:xfrm>
            <a:off x="179513" y="1238159"/>
            <a:ext cx="1860251" cy="1767150"/>
          </a:xfrm>
          <a:prstGeom prst="rect">
            <a:avLst/>
          </a:prstGeom>
        </p:spPr>
        <p:txBody>
          <a:bodyPr wrap="square">
            <a:spAutoFit/>
          </a:bodyPr>
          <a:lstStyle/>
          <a:p>
            <a:pPr algn="l">
              <a:lnSpc>
                <a:spcPts val="2200"/>
              </a:lnSpc>
            </a:pPr>
            <a:r>
              <a:rPr lang="tr-TR" sz="1800" dirty="0" smtClean="0">
                <a:solidFill>
                  <a:srgbClr val="C00000"/>
                </a:solidFill>
              </a:rPr>
              <a:t> M</a:t>
            </a:r>
            <a:r>
              <a:rPr lang="tr-TR" sz="1800" dirty="0" smtClean="0"/>
              <a:t>ültecilerin </a:t>
            </a:r>
            <a:r>
              <a:rPr lang="tr-TR" sz="1800" dirty="0"/>
              <a:t/>
            </a:r>
            <a:br>
              <a:rPr lang="tr-TR" sz="1800" dirty="0"/>
            </a:br>
            <a:r>
              <a:rPr lang="tr-TR" sz="1800" dirty="0" smtClean="0"/>
              <a:t> </a:t>
            </a:r>
            <a:r>
              <a:rPr lang="tr-TR" sz="1800" dirty="0" smtClean="0">
                <a:solidFill>
                  <a:srgbClr val="C00000"/>
                </a:solidFill>
              </a:rPr>
              <a:t>E</a:t>
            </a:r>
            <a:r>
              <a:rPr lang="tr-TR" sz="1800" dirty="0" smtClean="0"/>
              <a:t>ğitime </a:t>
            </a:r>
            <a:endParaRPr lang="tr-TR" sz="1800" dirty="0"/>
          </a:p>
          <a:p>
            <a:pPr algn="l">
              <a:lnSpc>
                <a:spcPts val="2200"/>
              </a:lnSpc>
            </a:pPr>
            <a:r>
              <a:rPr lang="tr-TR" sz="1800" dirty="0" smtClean="0">
                <a:solidFill>
                  <a:srgbClr val="C00000"/>
                </a:solidFill>
              </a:rPr>
              <a:t> K</a:t>
            </a:r>
            <a:r>
              <a:rPr lang="tr-TR" sz="1800" dirty="0" smtClean="0"/>
              <a:t>azandırılması </a:t>
            </a:r>
            <a:endParaRPr lang="tr-TR" sz="1800" dirty="0"/>
          </a:p>
          <a:p>
            <a:pPr algn="l">
              <a:lnSpc>
                <a:spcPts val="2200"/>
              </a:lnSpc>
            </a:pPr>
            <a:r>
              <a:rPr lang="tr-TR" sz="1800" dirty="0" smtClean="0">
                <a:solidFill>
                  <a:srgbClr val="C00000"/>
                </a:solidFill>
              </a:rPr>
              <a:t> T</a:t>
            </a:r>
            <a:r>
              <a:rPr lang="tr-TR" sz="1800" dirty="0" smtClean="0"/>
              <a:t>oplumsal </a:t>
            </a:r>
            <a:endParaRPr lang="tr-TR" sz="1800" dirty="0"/>
          </a:p>
          <a:p>
            <a:pPr algn="l">
              <a:lnSpc>
                <a:spcPts val="2200"/>
              </a:lnSpc>
            </a:pPr>
            <a:r>
              <a:rPr lang="tr-TR" sz="1800" dirty="0" smtClean="0">
                <a:solidFill>
                  <a:srgbClr val="C00000"/>
                </a:solidFill>
              </a:rPr>
              <a:t> E</a:t>
            </a:r>
            <a:r>
              <a:rPr lang="tr-TR" sz="1800" dirty="0" smtClean="0"/>
              <a:t>ntegrasyonu </a:t>
            </a:r>
            <a:endParaRPr lang="tr-TR" sz="1800" dirty="0"/>
          </a:p>
          <a:p>
            <a:pPr algn="l">
              <a:lnSpc>
                <a:spcPts val="2200"/>
              </a:lnSpc>
            </a:pPr>
            <a:r>
              <a:rPr lang="tr-TR" sz="1800" dirty="0" smtClean="0">
                <a:solidFill>
                  <a:srgbClr val="C00000"/>
                </a:solidFill>
              </a:rPr>
              <a:t> P</a:t>
            </a:r>
            <a:r>
              <a:rPr lang="tr-TR" sz="1800" dirty="0" smtClean="0"/>
              <a:t>rojesi</a:t>
            </a:r>
            <a:endParaRPr lang="tr-TR" sz="1800" dirty="0"/>
          </a:p>
        </p:txBody>
      </p:sp>
    </p:spTree>
    <p:extLst>
      <p:ext uri="{BB962C8B-B14F-4D97-AF65-F5344CB8AC3E}">
        <p14:creationId xmlns:p14="http://schemas.microsoft.com/office/powerpoint/2010/main" xmlns="" val="15276213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a:xfrm>
            <a:off x="1403648" y="224022"/>
            <a:ext cx="5040560" cy="540060"/>
          </a:xfrm>
        </p:spPr>
        <p:txBody>
          <a:bodyPr/>
          <a:lstStyle/>
          <a:p>
            <a:r>
              <a:rPr lang="tr-TR" dirty="0"/>
              <a:t>SAĞLIKLI GELECEK İÇİN HİJYENİK OKULLAR </a:t>
            </a:r>
          </a:p>
        </p:txBody>
      </p:sp>
      <p:sp>
        <p:nvSpPr>
          <p:cNvPr id="3" name="Metin kutusu 2"/>
          <p:cNvSpPr txBox="1"/>
          <p:nvPr/>
        </p:nvSpPr>
        <p:spPr>
          <a:xfrm>
            <a:off x="503549" y="1059582"/>
            <a:ext cx="8388931" cy="3693319"/>
          </a:xfrm>
          <a:prstGeom prst="rect">
            <a:avLst/>
          </a:prstGeom>
          <a:noFill/>
        </p:spPr>
        <p:txBody>
          <a:bodyPr wrap="square" rtlCol="0">
            <a:spAutoFit/>
          </a:bodyPr>
          <a:lstStyle/>
          <a:p>
            <a:pPr algn="l"/>
            <a:r>
              <a:rPr lang="tr-TR" sz="1800" dirty="0" smtClean="0"/>
              <a:t>Proje kapsamında,</a:t>
            </a:r>
          </a:p>
          <a:p>
            <a:pPr algn="l"/>
            <a:endParaRPr lang="tr-TR" sz="1800" dirty="0" smtClean="0"/>
          </a:p>
          <a:p>
            <a:pPr marL="285750" indent="-285750" algn="l">
              <a:buFont typeface="Arial" pitchFamily="34" charset="0"/>
              <a:buChar char="•"/>
            </a:pPr>
            <a:r>
              <a:rPr lang="tr-TR" sz="1800" dirty="0" smtClean="0"/>
              <a:t>Kurumlarımızdaki temizlik çalışanlarına Hijyen ve Sanitasyon konularında eğitimler verilecektir.</a:t>
            </a:r>
          </a:p>
          <a:p>
            <a:pPr marL="285750" indent="-285750" algn="l">
              <a:buFont typeface="Arial" pitchFamily="34" charset="0"/>
              <a:buChar char="•"/>
            </a:pPr>
            <a:r>
              <a:rPr lang="tr-TR" sz="1800" dirty="0" smtClean="0"/>
              <a:t>Kurumlarımızda hijyen konulu animasyonlar öğrencilerimizle buluşturulacaktır.</a:t>
            </a:r>
          </a:p>
          <a:p>
            <a:pPr marL="285750" indent="-285750" algn="l">
              <a:buFont typeface="Arial" pitchFamily="34" charset="0"/>
              <a:buChar char="•"/>
            </a:pPr>
            <a:r>
              <a:rPr lang="tr-TR" sz="1800" dirty="0" smtClean="0"/>
              <a:t>Farkındalık çalışmaları kapsamında Hijyen konulu dijital oyun geliştirme yarışmaları düzenlenecektir.</a:t>
            </a:r>
          </a:p>
          <a:p>
            <a:pPr marL="285750" indent="-285750" algn="l">
              <a:buFont typeface="Arial" pitchFamily="34" charset="0"/>
              <a:buChar char="•"/>
            </a:pPr>
            <a:r>
              <a:rPr lang="tr-TR" sz="1800" dirty="0" smtClean="0"/>
              <a:t>Okul çöp kontenjanlarının estetik bir görünüşe sahip olmaları sağlanacaktır.</a:t>
            </a:r>
          </a:p>
          <a:p>
            <a:pPr marL="285750" indent="-285750" algn="l">
              <a:buFont typeface="Arial" pitchFamily="34" charset="0"/>
              <a:buChar char="•"/>
            </a:pPr>
            <a:r>
              <a:rPr lang="tr-TR" sz="1800" dirty="0" smtClean="0"/>
              <a:t>Uzmanlar tarafından Hijyen kuralları ve sağlıklı yaşam konusunda öğrenci ve öğretmenler bilgilendirilecektir.</a:t>
            </a:r>
          </a:p>
          <a:p>
            <a:pPr marL="285750" indent="-285750" algn="l">
              <a:buFont typeface="Arial" pitchFamily="34" charset="0"/>
              <a:buChar char="•"/>
            </a:pPr>
            <a:r>
              <a:rPr lang="tr-TR" sz="1800" dirty="0" smtClean="0"/>
              <a:t>Okul kantin görevlileri Hijyen ve</a:t>
            </a:r>
            <a:r>
              <a:rPr lang="tr-TR" sz="1800" dirty="0"/>
              <a:t> Sanitasyon konularında eğitimler verilecektir</a:t>
            </a:r>
            <a:r>
              <a:rPr lang="tr-TR" sz="1800" dirty="0" smtClean="0"/>
              <a:t>.</a:t>
            </a:r>
          </a:p>
          <a:p>
            <a:pPr marL="285750" indent="-285750" algn="l">
              <a:buFont typeface="Arial" pitchFamily="34" charset="0"/>
              <a:buChar char="•"/>
            </a:pPr>
            <a:r>
              <a:rPr lang="tr-TR" sz="1800" dirty="0" smtClean="0"/>
              <a:t>Proje paydaşları tarafından temizlik kitleri, lavaboların modernize edilmesi, eksikliklerin giderilmesi sağlanacaktır. </a:t>
            </a:r>
          </a:p>
        </p:txBody>
      </p:sp>
    </p:spTree>
    <p:extLst>
      <p:ext uri="{BB962C8B-B14F-4D97-AF65-F5344CB8AC3E}">
        <p14:creationId xmlns:p14="http://schemas.microsoft.com/office/powerpoint/2010/main" xmlns="" val="42153214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475657" y="-92546"/>
            <a:ext cx="5917076" cy="551170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D:\Desktop\Loho202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xmlns="" val="30159751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545636"/>
            <a:ext cx="8229600" cy="2862318"/>
          </a:xfrm>
        </p:spPr>
        <p:txBody>
          <a:bodyPr>
            <a:noAutofit/>
          </a:bodyPr>
          <a:lstStyle/>
          <a:p>
            <a:pPr marL="0" indent="0" algn="just">
              <a:buNone/>
            </a:pPr>
            <a:r>
              <a:rPr lang="tr-TR" sz="2000" dirty="0" smtClean="0"/>
              <a:t>	Toplumdaki örnek ve lider kişilerle öğrencileri bir </a:t>
            </a:r>
            <a:r>
              <a:rPr lang="tr-TR" sz="2000" dirty="0"/>
              <a:t>araya </a:t>
            </a:r>
            <a:r>
              <a:rPr lang="tr-TR" sz="2000" dirty="0" smtClean="0"/>
              <a:t>getirerek, başarılı kişilerin hikayeleri, eğitim hayatlarıyla ilgili tecrübe </a:t>
            </a:r>
            <a:r>
              <a:rPr lang="tr-TR" sz="2000" dirty="0"/>
              <a:t>ve kültürel birikimlerinden öğrencilerimizin istifade </a:t>
            </a:r>
            <a:r>
              <a:rPr lang="tr-TR" sz="2000" dirty="0" smtClean="0"/>
              <a:t>etmesini sağlamak amacıyla gerçekleştirilecek bir projedir.</a:t>
            </a:r>
          </a:p>
          <a:p>
            <a:pPr marL="0" indent="0" algn="just">
              <a:buNone/>
            </a:pPr>
            <a:endParaRPr lang="tr-TR" sz="2000" dirty="0" smtClean="0"/>
          </a:p>
          <a:p>
            <a:pPr marL="0" indent="0" algn="just">
              <a:buNone/>
            </a:pPr>
            <a:r>
              <a:rPr lang="tr-TR" sz="2000" dirty="0"/>
              <a:t>	</a:t>
            </a:r>
            <a:r>
              <a:rPr lang="tr-TR" sz="2000" dirty="0" smtClean="0"/>
              <a:t>Bu proje ile özellikle sınıf başkanları ve öğrenci temsilcilerinin buluşmalara katılması sağlanarak öğrencilerin yönetimsel becerilerinin geliştirilmesi hedeflenmiştir.</a:t>
            </a:r>
            <a:endParaRPr lang="tr-TR" sz="2000" dirty="0"/>
          </a:p>
        </p:txBody>
      </p:sp>
      <p:sp>
        <p:nvSpPr>
          <p:cNvPr id="8" name="Başlık 2"/>
          <p:cNvSpPr>
            <a:spLocks noGrp="1"/>
          </p:cNvSpPr>
          <p:nvPr>
            <p:ph type="title"/>
          </p:nvPr>
        </p:nvSpPr>
        <p:spPr>
          <a:xfrm>
            <a:off x="1619672" y="303498"/>
            <a:ext cx="4830868" cy="485589"/>
          </a:xfrm>
        </p:spPr>
        <p:txBody>
          <a:bodyPr>
            <a:noAutofit/>
          </a:bodyPr>
          <a:lstStyle/>
          <a:p>
            <a:pPr algn="ctr"/>
            <a:r>
              <a:rPr lang="tr-TR" sz="1800" b="1" dirty="0">
                <a:solidFill>
                  <a:srgbClr val="C00000"/>
                </a:solidFill>
              </a:rPr>
              <a:t>Öğrenci Liderlerimiz </a:t>
            </a:r>
            <a:r>
              <a:rPr lang="tr-TR" sz="1800" b="1" dirty="0" smtClean="0">
                <a:solidFill>
                  <a:srgbClr val="C00000"/>
                </a:solidFill>
              </a:rPr>
              <a:t/>
            </a:r>
            <a:br>
              <a:rPr lang="tr-TR" sz="1800" b="1" dirty="0" smtClean="0">
                <a:solidFill>
                  <a:srgbClr val="C00000"/>
                </a:solidFill>
              </a:rPr>
            </a:br>
            <a:r>
              <a:rPr lang="tr-TR" sz="1800" b="1" dirty="0" smtClean="0">
                <a:solidFill>
                  <a:srgbClr val="C00000"/>
                </a:solidFill>
              </a:rPr>
              <a:t>Şehrimizin </a:t>
            </a:r>
            <a:r>
              <a:rPr lang="tr-TR" sz="1800" b="1" dirty="0">
                <a:solidFill>
                  <a:srgbClr val="C00000"/>
                </a:solidFill>
              </a:rPr>
              <a:t>Öncüleriyle Buluşuyor</a:t>
            </a: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8075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059582"/>
            <a:ext cx="8229600" cy="2700299"/>
          </a:xfrm>
        </p:spPr>
        <p:txBody>
          <a:bodyPr>
            <a:noAutofit/>
          </a:bodyPr>
          <a:lstStyle/>
          <a:p>
            <a:pPr marL="0" indent="0">
              <a:buNone/>
            </a:pPr>
            <a:r>
              <a:rPr lang="tr-TR" sz="1600" dirty="0" smtClean="0"/>
              <a:t>Bu </a:t>
            </a:r>
            <a:r>
              <a:rPr lang="tr-TR" sz="1600" dirty="0"/>
              <a:t>temel amaç doğrultusunda öğrencilerimizde</a:t>
            </a:r>
            <a:r>
              <a:rPr lang="tr-TR" sz="1600" dirty="0" smtClean="0"/>
              <a:t>;</a:t>
            </a:r>
            <a:br>
              <a:rPr lang="tr-TR" sz="1600" dirty="0" smtClean="0"/>
            </a:br>
            <a:endParaRPr lang="tr-TR" sz="1600" dirty="0"/>
          </a:p>
          <a:p>
            <a:pPr lvl="0"/>
            <a:r>
              <a:rPr lang="tr-TR" sz="1600" dirty="0"/>
              <a:t>Şehrin </a:t>
            </a:r>
            <a:r>
              <a:rPr lang="tr-TR" sz="1600" dirty="0" smtClean="0"/>
              <a:t>ileri gelenlerine </a:t>
            </a:r>
            <a:r>
              <a:rPr lang="tr-TR" sz="1600" dirty="0"/>
              <a:t>dair farkındalık kazandırılması,</a:t>
            </a:r>
          </a:p>
          <a:p>
            <a:pPr lvl="0"/>
            <a:r>
              <a:rPr lang="tr-TR" sz="1600" dirty="0" smtClean="0"/>
              <a:t>Sosyal </a:t>
            </a:r>
            <a:r>
              <a:rPr lang="tr-TR" sz="1600" dirty="0"/>
              <a:t>etkinlik uygulamalarını geliştirerek estetik anlayışlarının  güçlendirilmesi,</a:t>
            </a:r>
          </a:p>
          <a:p>
            <a:pPr lvl="0"/>
            <a:r>
              <a:rPr lang="tr-TR" sz="1600" dirty="0"/>
              <a:t>Mesleki kariyer algılarına katkı sağlanması,</a:t>
            </a:r>
          </a:p>
          <a:p>
            <a:pPr lvl="0"/>
            <a:r>
              <a:rPr lang="tr-TR" sz="1600" dirty="0"/>
              <a:t>Öğrencilerin </a:t>
            </a:r>
            <a:r>
              <a:rPr lang="tr-TR" sz="1600" dirty="0" smtClean="0"/>
              <a:t>yönelimlerinin </a:t>
            </a:r>
            <a:r>
              <a:rPr lang="tr-TR" sz="1600" dirty="0"/>
              <a:t>farkına vararak meslek seçimlerini </a:t>
            </a:r>
            <a:r>
              <a:rPr lang="tr-TR" sz="1600" dirty="0" smtClean="0"/>
              <a:t>şekillendirmesi</a:t>
            </a:r>
            <a:endParaRPr lang="tr-TR" sz="1600" dirty="0"/>
          </a:p>
          <a:p>
            <a:pPr lvl="0"/>
            <a:r>
              <a:rPr lang="tr-TR" sz="1600" dirty="0" smtClean="0"/>
              <a:t>Sosyalleşme</a:t>
            </a:r>
            <a:r>
              <a:rPr lang="tr-TR" sz="1600" dirty="0"/>
              <a:t>, kişilik gelişimi </a:t>
            </a:r>
            <a:r>
              <a:rPr lang="tr-TR" sz="1600" dirty="0" smtClean="0"/>
              <a:t>yönlerden </a:t>
            </a:r>
            <a:r>
              <a:rPr lang="tr-TR" sz="1600" dirty="0"/>
              <a:t>desteklenmesini,</a:t>
            </a:r>
          </a:p>
          <a:p>
            <a:pPr marL="0" indent="0">
              <a:buNone/>
            </a:pPr>
            <a:endParaRPr lang="tr-TR" sz="1100" dirty="0"/>
          </a:p>
          <a:p>
            <a:pPr marL="0" indent="0" algn="just">
              <a:buNone/>
            </a:pPr>
            <a:r>
              <a:rPr lang="tr-TR" sz="1600" dirty="0" smtClean="0"/>
              <a:t>	Hedefleyen </a:t>
            </a:r>
            <a:r>
              <a:rPr lang="tr-TR" sz="1600" dirty="0"/>
              <a:t>Proje sayesinde öğrenciler güdülenmiş,  yenilenmiş, öğrenmeye ve keşfetmeye hazır hale gelecektir. Böylelikle, onların sosyal ve öğrenme yaşantılarının pozitif yönde ivme kazanması ve sürdürülebilir bir gelecek yaratmak için onlara ilham verilmesi beklenmektedir. </a:t>
            </a: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Başlık 2"/>
          <p:cNvSpPr>
            <a:spLocks noGrp="1"/>
          </p:cNvSpPr>
          <p:nvPr>
            <p:ph type="title"/>
          </p:nvPr>
        </p:nvSpPr>
        <p:spPr>
          <a:xfrm>
            <a:off x="1619672" y="303498"/>
            <a:ext cx="4830868" cy="485589"/>
          </a:xfrm>
        </p:spPr>
        <p:txBody>
          <a:bodyPr>
            <a:noAutofit/>
          </a:bodyPr>
          <a:lstStyle/>
          <a:p>
            <a:pPr algn="ctr"/>
            <a:r>
              <a:rPr lang="tr-TR" sz="1800" dirty="0">
                <a:solidFill>
                  <a:srgbClr val="C00000"/>
                </a:solidFill>
              </a:rPr>
              <a:t>Öğrenci Liderlerimiz </a:t>
            </a:r>
            <a:r>
              <a:rPr lang="tr-TR" sz="1800" dirty="0" smtClean="0">
                <a:solidFill>
                  <a:srgbClr val="C00000"/>
                </a:solidFill>
              </a:rPr>
              <a:t/>
            </a:r>
            <a:br>
              <a:rPr lang="tr-TR" sz="1800" dirty="0" smtClean="0">
                <a:solidFill>
                  <a:srgbClr val="C00000"/>
                </a:solidFill>
              </a:rPr>
            </a:br>
            <a:r>
              <a:rPr lang="tr-TR" sz="1800" dirty="0" smtClean="0">
                <a:solidFill>
                  <a:srgbClr val="C00000"/>
                </a:solidFill>
              </a:rPr>
              <a:t>Şehrimizin </a:t>
            </a:r>
            <a:r>
              <a:rPr lang="tr-TR" sz="1800" dirty="0">
                <a:solidFill>
                  <a:srgbClr val="C00000"/>
                </a:solidFill>
              </a:rPr>
              <a:t>Öncüleriyle Buluşuyor</a:t>
            </a:r>
          </a:p>
        </p:txBody>
      </p:sp>
    </p:spTree>
    <p:extLst>
      <p:ext uri="{BB962C8B-B14F-4D97-AF65-F5344CB8AC3E}">
        <p14:creationId xmlns:p14="http://schemas.microsoft.com/office/powerpoint/2010/main" xmlns="" val="25187457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275606"/>
            <a:ext cx="8496944" cy="2844316"/>
          </a:xfrm>
        </p:spPr>
        <p:txBody>
          <a:bodyPr>
            <a:noAutofit/>
          </a:bodyPr>
          <a:lstStyle/>
          <a:p>
            <a:pPr marL="0" lvl="0" indent="0" algn="just">
              <a:lnSpc>
                <a:spcPct val="150000"/>
              </a:lnSpc>
              <a:buNone/>
            </a:pPr>
            <a:r>
              <a:rPr lang="tr-TR" sz="1600" dirty="0" smtClean="0"/>
              <a:t>	İstanbul’da </a:t>
            </a:r>
            <a:r>
              <a:rPr lang="tr-TR" sz="1600" dirty="0"/>
              <a:t>öğrenim hayatlarını yatılı olarak devam ettiren ortaöğretim öğrencilerine yönelik özgün ve özendirici etkinlikler tasarlayarak değerler eğitiminin gerçekleştirilmesi planlanmaktadır</a:t>
            </a:r>
            <a:r>
              <a:rPr lang="tr-TR" sz="1600" dirty="0" smtClean="0"/>
              <a:t>.</a:t>
            </a:r>
          </a:p>
          <a:p>
            <a:pPr marL="0" lvl="0" indent="0" algn="just">
              <a:lnSpc>
                <a:spcPct val="150000"/>
              </a:lnSpc>
              <a:buNone/>
            </a:pPr>
            <a:endParaRPr lang="tr-TR" sz="500" dirty="0"/>
          </a:p>
          <a:p>
            <a:pPr marL="0" lvl="0" indent="0" algn="just">
              <a:lnSpc>
                <a:spcPct val="150000"/>
              </a:lnSpc>
              <a:buNone/>
            </a:pPr>
            <a:r>
              <a:rPr lang="tr-TR" sz="1600" dirty="0" smtClean="0"/>
              <a:t>	Topluma </a:t>
            </a:r>
            <a:r>
              <a:rPr lang="tr-TR" sz="1600" dirty="0"/>
              <a:t>ve kişiye yararlı olacak temel değerleri gündeme getirerek bilinç kazandırılacaktır. </a:t>
            </a:r>
            <a:r>
              <a:rPr lang="tr-TR" sz="1600" dirty="0" smtClean="0"/>
              <a:t>Öğrencilerimizin </a:t>
            </a:r>
            <a:r>
              <a:rPr lang="tr-TR" sz="1600" dirty="0"/>
              <a:t>sosyal ve duygusal gelişimi desteklenecektir. </a:t>
            </a:r>
          </a:p>
          <a:p>
            <a:pPr marL="0" lvl="0" indent="0" algn="just">
              <a:lnSpc>
                <a:spcPct val="150000"/>
              </a:lnSpc>
              <a:buNone/>
            </a:pPr>
            <a:r>
              <a:rPr lang="tr-TR" sz="600" dirty="0" smtClean="0"/>
              <a:t>	</a:t>
            </a:r>
          </a:p>
          <a:p>
            <a:pPr marL="0" lvl="0" indent="0" algn="just">
              <a:lnSpc>
                <a:spcPct val="150000"/>
              </a:lnSpc>
              <a:buNone/>
            </a:pPr>
            <a:r>
              <a:rPr lang="tr-TR" sz="1600" dirty="0"/>
              <a:t>	</a:t>
            </a:r>
            <a:r>
              <a:rPr lang="tr-TR" sz="1600" dirty="0" smtClean="0"/>
              <a:t>Öğrencilerimizin </a:t>
            </a:r>
            <a:r>
              <a:rPr lang="tr-TR" sz="1600" dirty="0"/>
              <a:t>milli ve manevi değerleri öğrenip, bunları bir hayat anlayışı haline getirmeleri sağlanacaktır</a:t>
            </a:r>
            <a:r>
              <a:rPr lang="tr-TR" sz="1600" dirty="0" smtClean="0"/>
              <a:t>.</a:t>
            </a: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ikdörtgen 4"/>
          <p:cNvSpPr/>
          <p:nvPr/>
        </p:nvSpPr>
        <p:spPr>
          <a:xfrm>
            <a:off x="1027186" y="251677"/>
            <a:ext cx="5553421"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YURDUMUN DEĞERLERİ</a:t>
            </a:r>
          </a:p>
        </p:txBody>
      </p:sp>
    </p:spTree>
    <p:extLst>
      <p:ext uri="{BB962C8B-B14F-4D97-AF65-F5344CB8AC3E}">
        <p14:creationId xmlns:p14="http://schemas.microsoft.com/office/powerpoint/2010/main" xmlns="" val="402518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0" y="1059582"/>
            <a:ext cx="8568952" cy="2808312"/>
          </a:xfrm>
        </p:spPr>
        <p:txBody>
          <a:bodyPr/>
          <a:lstStyle/>
          <a:p>
            <a:pPr algn="just">
              <a:lnSpc>
                <a:spcPct val="150000"/>
              </a:lnSpc>
              <a:buNone/>
            </a:pPr>
            <a:r>
              <a:rPr lang="tr-TR" sz="2000" b="1" dirty="0" smtClean="0"/>
              <a:t>		</a:t>
            </a:r>
            <a:r>
              <a:rPr lang="tr-TR" sz="2400" b="1" dirty="0" smtClean="0">
                <a:solidFill>
                  <a:srgbClr val="000000"/>
                </a:solidFill>
                <a:latin typeface="Calibri" pitchFamily="34" charset="0"/>
              </a:rPr>
              <a:t>TOPLUMSAL MUTABAKAT ÜZERİNE KURULU YOL HARİTASINI SUNMAK ÜZERE 2023 EĞİTİM VİZYONUMUZU AÇIKLAYAN BAKANLIĞIMIZA, İL ÖLÇEĞİNDE YÜRÜTECEĞİMİZ ÇALIŞMALARLA KATKI SUNMAK ÜZERE AYLIK OLARAK OLUŞTURDUĞUMUZ EYLEM PLANLARIMIZI 2023 EĞİTİM VİZYONUMUZLA GÜNCELLEYEREK ÇALIŞMALARIMIZA HIZ KESMEDEN DEVAM EDİYORUZ.</a:t>
            </a:r>
            <a:endParaRPr lang="tr-TR" sz="2400" b="1"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167594"/>
            <a:ext cx="8496944" cy="3348372"/>
          </a:xfrm>
        </p:spPr>
        <p:txBody>
          <a:bodyPr>
            <a:noAutofit/>
          </a:bodyPr>
          <a:lstStyle/>
          <a:p>
            <a:pPr lvl="0">
              <a:buNone/>
            </a:pPr>
            <a:endParaRPr lang="tr-TR" sz="1600" dirty="0" smtClean="0"/>
          </a:p>
          <a:p>
            <a:pPr lvl="0">
              <a:buNone/>
            </a:pPr>
            <a:endParaRPr lang="tr-TR" sz="1600" dirty="0"/>
          </a:p>
          <a:p>
            <a:pPr lvl="0">
              <a:buNone/>
            </a:pPr>
            <a:r>
              <a:rPr lang="tr-TR" sz="1600" dirty="0" smtClean="0"/>
              <a:t>Proje kapsamında  ayrıca;</a:t>
            </a:r>
          </a:p>
          <a:p>
            <a:pPr lvl="0">
              <a:buNone/>
            </a:pPr>
            <a:endParaRPr lang="tr-TR" sz="1600" dirty="0" smtClean="0"/>
          </a:p>
          <a:p>
            <a:pPr>
              <a:lnSpc>
                <a:spcPct val="150000"/>
              </a:lnSpc>
            </a:pPr>
            <a:r>
              <a:rPr lang="tr-TR" sz="1600" b="1" dirty="0" smtClean="0">
                <a:solidFill>
                  <a:schemeClr val="bg2">
                    <a:lumMod val="25000"/>
                  </a:schemeClr>
                </a:solidFill>
              </a:rPr>
              <a:t>Destan Okuma  ve Anlatma Yarışmaları yapılacaktır.</a:t>
            </a:r>
          </a:p>
          <a:p>
            <a:pPr>
              <a:lnSpc>
                <a:spcPct val="150000"/>
              </a:lnSpc>
            </a:pPr>
            <a:r>
              <a:rPr lang="tr-TR" sz="1600" b="1" dirty="0" smtClean="0">
                <a:solidFill>
                  <a:schemeClr val="bg2">
                    <a:lumMod val="25000"/>
                  </a:schemeClr>
                </a:solidFill>
              </a:rPr>
              <a:t>Ülkemiz değerleri Tiyatro Kulüplerince canlandırılacaktır.</a:t>
            </a:r>
          </a:p>
          <a:p>
            <a:pPr>
              <a:lnSpc>
                <a:spcPct val="150000"/>
              </a:lnSpc>
            </a:pPr>
            <a:r>
              <a:rPr lang="tr-TR" sz="1600" b="1" dirty="0" smtClean="0">
                <a:solidFill>
                  <a:schemeClr val="bg2">
                    <a:lumMod val="25000"/>
                  </a:schemeClr>
                </a:solidFill>
              </a:rPr>
              <a:t>Temalı Okuma Etkinlikleri düzenlenecektir.</a:t>
            </a:r>
          </a:p>
          <a:p>
            <a:pPr>
              <a:lnSpc>
                <a:spcPct val="150000"/>
              </a:lnSpc>
            </a:pPr>
            <a:r>
              <a:rPr lang="tr-TR" sz="1600" b="1" dirty="0" smtClean="0">
                <a:solidFill>
                  <a:schemeClr val="bg2">
                    <a:lumMod val="25000"/>
                  </a:schemeClr>
                </a:solidFill>
              </a:rPr>
              <a:t>Belirlenen Değerler çerçevesinde Sinema Etkinlikleri yapılacaktır.</a:t>
            </a:r>
          </a:p>
        </p:txBody>
      </p:sp>
      <p:pic>
        <p:nvPicPr>
          <p:cNvPr id="4" name="Picture 3" descr="D:\Desktop\Loho202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ikdörtgen 4"/>
          <p:cNvSpPr/>
          <p:nvPr/>
        </p:nvSpPr>
        <p:spPr>
          <a:xfrm>
            <a:off x="1027186" y="251677"/>
            <a:ext cx="5553421"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YURDUMUN DEĞERLERİ</a:t>
            </a:r>
          </a:p>
        </p:txBody>
      </p:sp>
    </p:spTree>
    <p:extLst>
      <p:ext uri="{BB962C8B-B14F-4D97-AF65-F5344CB8AC3E}">
        <p14:creationId xmlns:p14="http://schemas.microsoft.com/office/powerpoint/2010/main" xmlns="" val="34466307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814935" y="1200151"/>
            <a:ext cx="4845298" cy="2937774"/>
          </a:xfrm>
        </p:spPr>
      </p:pic>
      <p:pic>
        <p:nvPicPr>
          <p:cNvPr id="4" name="Picture 3" descr="D:\Desktop\Loho202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3" y="58566"/>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Başlık 2"/>
          <p:cNvSpPr txBox="1">
            <a:spLocks/>
          </p:cNvSpPr>
          <p:nvPr/>
        </p:nvSpPr>
        <p:spPr>
          <a:xfrm>
            <a:off x="1619672" y="327295"/>
            <a:ext cx="4830868" cy="485589"/>
          </a:xfrm>
          <a:prstGeom prst="rect">
            <a:avLst/>
          </a:prstGeom>
        </p:spPr>
        <p:txBody>
          <a:bodyPr>
            <a:noAutofit/>
          </a:bodyPr>
          <a:lstStyle>
            <a:lvl1pPr algn="r" defTabSz="914400" rtl="0" eaLnBrk="1" latinLnBrk="0" hangingPunct="1">
              <a:spcBef>
                <a:spcPct val="0"/>
              </a:spcBef>
              <a:buNone/>
              <a:defRPr sz="1600" kern="1200">
                <a:solidFill>
                  <a:schemeClr val="tx1"/>
                </a:solidFill>
                <a:latin typeface="Arial" panose="020B0604020202020204" pitchFamily="34" charset="0"/>
                <a:ea typeface="+mj-ea"/>
                <a:cs typeface="Arial" panose="020B0604020202020204" pitchFamily="34" charset="0"/>
              </a:defRPr>
            </a:lvl1pPr>
          </a:lstStyle>
          <a:p>
            <a:pPr algn="ctr"/>
            <a:r>
              <a:rPr lang="tr-TR" sz="1800" b="1" dirty="0" smtClean="0">
                <a:solidFill>
                  <a:srgbClr val="C00000"/>
                </a:solidFill>
              </a:rPr>
              <a:t>AĞAÇLARIN ADLARI İSTANBUL PROJESİ</a:t>
            </a:r>
            <a:br>
              <a:rPr lang="tr-TR" sz="1800" b="1" dirty="0" smtClean="0">
                <a:solidFill>
                  <a:srgbClr val="C00000"/>
                </a:solidFill>
              </a:rPr>
            </a:br>
            <a:r>
              <a:rPr lang="tr-TR" sz="1800" b="1" dirty="0" smtClean="0">
                <a:solidFill>
                  <a:srgbClr val="C00000"/>
                </a:solidFill>
              </a:rPr>
              <a:t/>
            </a:r>
            <a:br>
              <a:rPr lang="tr-TR" sz="1800" b="1" dirty="0" smtClean="0">
                <a:solidFill>
                  <a:srgbClr val="C00000"/>
                </a:solidFill>
              </a:rPr>
            </a:br>
            <a:r>
              <a:rPr lang="tr-TR" sz="1800" b="1" dirty="0" smtClean="0">
                <a:solidFill>
                  <a:srgbClr val="C00000"/>
                </a:solidFill>
              </a:rPr>
              <a:t/>
            </a:r>
            <a:br>
              <a:rPr lang="tr-TR" sz="1800" b="1" dirty="0" smtClean="0">
                <a:solidFill>
                  <a:srgbClr val="C00000"/>
                </a:solidFill>
              </a:rPr>
            </a:br>
            <a:endParaRPr lang="tr-TR" sz="1800" b="1" dirty="0">
              <a:solidFill>
                <a:srgbClr val="C00000"/>
              </a:solidFill>
            </a:endParaRPr>
          </a:p>
        </p:txBody>
      </p:sp>
    </p:spTree>
    <p:extLst>
      <p:ext uri="{BB962C8B-B14F-4D97-AF65-F5344CB8AC3E}">
        <p14:creationId xmlns:p14="http://schemas.microsoft.com/office/powerpoint/2010/main" xmlns="" val="8353146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491630"/>
            <a:ext cx="8229600" cy="2916324"/>
          </a:xfrm>
        </p:spPr>
        <p:txBody>
          <a:bodyPr>
            <a:noAutofit/>
          </a:bodyPr>
          <a:lstStyle/>
          <a:p>
            <a:pPr marL="0" indent="0" algn="just">
              <a:buNone/>
            </a:pPr>
            <a:endParaRPr lang="tr-TR" sz="2000" dirty="0" smtClean="0">
              <a:solidFill>
                <a:srgbClr val="FF0000"/>
              </a:solidFill>
            </a:endParaRPr>
          </a:p>
          <a:p>
            <a:pPr marL="0" indent="0" algn="just">
              <a:buNone/>
            </a:pPr>
            <a:r>
              <a:rPr lang="tr-TR" sz="1600" dirty="0" smtClean="0"/>
              <a:t>	Projemiz kapsamında İstanbul Milli Eğitim Müdürlüğüne bağlı devlet okul öğrencilerinin;okul bahçelerindeki ağaçların adlarını öğrenip,bu konuda bilgi eksikliğini gidererek doğaya saygılı olmalarını sağlamak.</a:t>
            </a:r>
          </a:p>
          <a:p>
            <a:pPr marL="0" indent="0" algn="just">
              <a:buNone/>
            </a:pPr>
            <a:endParaRPr lang="tr-TR" sz="1600" dirty="0" smtClean="0"/>
          </a:p>
          <a:p>
            <a:pPr marL="0" indent="0" algn="just">
              <a:buNone/>
            </a:pPr>
            <a:r>
              <a:rPr lang="tr-TR" sz="1600" dirty="0"/>
              <a:t>	</a:t>
            </a:r>
            <a:r>
              <a:rPr lang="tr-TR" sz="1600" dirty="0" smtClean="0"/>
              <a:t>Okul bahçelerinde bulunan ağaçların envanterini çıkarıp asarak farkındalık kazanmak, doğa dostu , ağaç dostu öğrenciler yetiştirmek .</a:t>
            </a:r>
          </a:p>
          <a:p>
            <a:pPr marL="0" indent="0" algn="just">
              <a:buNone/>
            </a:pPr>
            <a:endParaRPr lang="tr-TR" sz="1600" dirty="0" smtClean="0"/>
          </a:p>
          <a:p>
            <a:pPr marL="0" indent="0" algn="just">
              <a:buNone/>
            </a:pPr>
            <a:r>
              <a:rPr lang="tr-TR" sz="1600" dirty="0"/>
              <a:t>	</a:t>
            </a:r>
            <a:r>
              <a:rPr lang="tr-TR" sz="1600" dirty="0" smtClean="0"/>
              <a:t>Okul bahçelerinde bulunan ağaçların kitapçığını hazırlayarak arşiv kültürü oluşturmak amaçlanmıştır.</a:t>
            </a:r>
            <a:endParaRPr lang="tr-TR" sz="1600" dirty="0"/>
          </a:p>
          <a:p>
            <a:pPr marL="0" indent="0" algn="just">
              <a:buNone/>
            </a:pPr>
            <a:endParaRPr lang="tr-TR" sz="2000" dirty="0">
              <a:solidFill>
                <a:srgbClr val="FF0000"/>
              </a:solidFill>
            </a:endParaRPr>
          </a:p>
        </p:txBody>
      </p:sp>
      <p:pic>
        <p:nvPicPr>
          <p:cNvPr id="4" name="Picture 3" descr="C:\Users\Hüveyda\Desktop\LOGOLAR\RE__logo\HÜVEYDA GÜMÜŞ3.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4415172"/>
            <a:ext cx="943546" cy="554496"/>
          </a:xfrm>
          <a:prstGeom prst="rect">
            <a:avLst/>
          </a:prstGeom>
          <a:noFill/>
          <a:ln>
            <a:noFill/>
          </a:ln>
        </p:spPr>
      </p:pic>
      <p:pic>
        <p:nvPicPr>
          <p:cNvPr id="5" name="Picture 3" descr="D:\Desktop\Loho202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3" y="134604"/>
            <a:ext cx="648072" cy="87097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Başlık 2"/>
          <p:cNvSpPr txBox="1">
            <a:spLocks/>
          </p:cNvSpPr>
          <p:nvPr/>
        </p:nvSpPr>
        <p:spPr>
          <a:xfrm>
            <a:off x="1619672" y="327295"/>
            <a:ext cx="4830868" cy="485589"/>
          </a:xfrm>
          <a:prstGeom prst="rect">
            <a:avLst/>
          </a:prstGeom>
        </p:spPr>
        <p:txBody>
          <a:bodyPr>
            <a:noAutofit/>
          </a:bodyPr>
          <a:lstStyle>
            <a:lvl1pPr algn="r" defTabSz="914400" rtl="0" eaLnBrk="1" latinLnBrk="0" hangingPunct="1">
              <a:spcBef>
                <a:spcPct val="0"/>
              </a:spcBef>
              <a:buNone/>
              <a:defRPr sz="1600" kern="1200">
                <a:solidFill>
                  <a:schemeClr val="tx1"/>
                </a:solidFill>
                <a:latin typeface="Arial" panose="020B0604020202020204" pitchFamily="34" charset="0"/>
                <a:ea typeface="+mj-ea"/>
                <a:cs typeface="Arial" panose="020B0604020202020204" pitchFamily="34" charset="0"/>
              </a:defRPr>
            </a:lvl1pPr>
          </a:lstStyle>
          <a:p>
            <a:pPr algn="ctr"/>
            <a:r>
              <a:rPr lang="tr-TR" sz="1800" b="1" dirty="0" smtClean="0">
                <a:solidFill>
                  <a:srgbClr val="C00000"/>
                </a:solidFill>
              </a:rPr>
              <a:t>AĞAÇLARIN ADLARI İSTANBUL PROJESİ</a:t>
            </a:r>
            <a:br>
              <a:rPr lang="tr-TR" sz="1800" b="1" dirty="0" smtClean="0">
                <a:solidFill>
                  <a:srgbClr val="C00000"/>
                </a:solidFill>
              </a:rPr>
            </a:br>
            <a:r>
              <a:rPr lang="tr-TR" sz="1800" b="1" dirty="0" smtClean="0">
                <a:solidFill>
                  <a:srgbClr val="C00000"/>
                </a:solidFill>
              </a:rPr>
              <a:t/>
            </a:r>
            <a:br>
              <a:rPr lang="tr-TR" sz="1800" b="1" dirty="0" smtClean="0">
                <a:solidFill>
                  <a:srgbClr val="C00000"/>
                </a:solidFill>
              </a:rPr>
            </a:br>
            <a:r>
              <a:rPr lang="tr-TR" sz="1800" b="1" dirty="0" smtClean="0">
                <a:solidFill>
                  <a:srgbClr val="C00000"/>
                </a:solidFill>
              </a:rPr>
              <a:t/>
            </a:r>
            <a:br>
              <a:rPr lang="tr-TR" sz="1800" b="1" dirty="0" smtClean="0">
                <a:solidFill>
                  <a:srgbClr val="C00000"/>
                </a:solidFill>
              </a:rPr>
            </a:br>
            <a:endParaRPr lang="tr-TR" sz="1800" b="1" dirty="0">
              <a:solidFill>
                <a:srgbClr val="C00000"/>
              </a:solidFill>
            </a:endParaRPr>
          </a:p>
        </p:txBody>
      </p:sp>
    </p:spTree>
    <p:extLst>
      <p:ext uri="{BB962C8B-B14F-4D97-AF65-F5344CB8AC3E}">
        <p14:creationId xmlns:p14="http://schemas.microsoft.com/office/powerpoint/2010/main" xmlns="" val="3890015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251520" y="987574"/>
            <a:ext cx="8496944" cy="3143250"/>
          </a:xfrm>
        </p:spPr>
        <p:txBody>
          <a:bodyPr/>
          <a:lstStyle/>
          <a:p>
            <a:pPr>
              <a:buNone/>
            </a:pPr>
            <a:endParaRPr lang="tr-TR" sz="1800" dirty="0" smtClean="0">
              <a:solidFill>
                <a:srgbClr val="000000"/>
              </a:solidFill>
            </a:endParaRPr>
          </a:p>
          <a:p>
            <a:pPr algn="just">
              <a:lnSpc>
                <a:spcPct val="150000"/>
              </a:lnSpc>
              <a:buNone/>
            </a:pPr>
            <a:r>
              <a:rPr lang="tr-TR" sz="1800" dirty="0" smtClean="0"/>
              <a:t>		</a:t>
            </a:r>
            <a:r>
              <a:rPr lang="tr-TR" sz="1800" b="1" dirty="0" smtClean="0">
                <a:solidFill>
                  <a:srgbClr val="000000"/>
                </a:solidFill>
                <a:latin typeface="Calibri" pitchFamily="34" charset="0"/>
              </a:rPr>
              <a:t>2023 EĞİTİM VİZYONU DOĞRULTUSUNDA “ULUSAL DİJİTAL İÇERİK ARŞİVİ” OLUŞTURULMASINA YÖNELİK HEDEFLERE KATKI SUNMAK AMACIYLA İL BAZINDA DİJİTAL İÇERİK ARŞİVİ ÇALIŞMALARI YÜRÜTECEĞİZ. </a:t>
            </a:r>
          </a:p>
          <a:p>
            <a:pPr algn="just">
              <a:lnSpc>
                <a:spcPct val="150000"/>
              </a:lnSpc>
              <a:buNone/>
            </a:pPr>
            <a:r>
              <a:rPr lang="tr-TR" sz="1800" b="1" dirty="0" smtClean="0">
                <a:solidFill>
                  <a:srgbClr val="000000"/>
                </a:solidFill>
                <a:latin typeface="Calibri" pitchFamily="34" charset="0"/>
              </a:rPr>
              <a:t>		</a:t>
            </a:r>
          </a:p>
          <a:p>
            <a:pPr algn="just">
              <a:lnSpc>
                <a:spcPct val="150000"/>
              </a:lnSpc>
              <a:buNone/>
            </a:pPr>
            <a:r>
              <a:rPr lang="tr-TR" sz="1800" b="1" dirty="0" smtClean="0">
                <a:solidFill>
                  <a:srgbClr val="000000"/>
                </a:solidFill>
                <a:latin typeface="Calibri" pitchFamily="34" charset="0"/>
              </a:rPr>
              <a:t>		BU KAPSAMDA STRATEJİ GELİŞTİRME BİRİMİMİZ TARAFINDAN HAZIRLANAN "ÖĞRETİM MATERYALLERİ GELİŞTİRME- ÖĞRETMENLER ARASI ULUSAL TASARIM YARIŞMASI"NA EKLENEN </a:t>
            </a:r>
            <a:r>
              <a:rPr lang="tr-TR" sz="1800" b="1" i="1" u="sng" dirty="0" smtClean="0">
                <a:solidFill>
                  <a:srgbClr val="000000"/>
                </a:solidFill>
                <a:latin typeface="Calibri" pitchFamily="34" charset="0"/>
              </a:rPr>
              <a:t>DİJİTAL MATERYAL</a:t>
            </a:r>
            <a:r>
              <a:rPr lang="tr-TR" sz="1800" b="1" i="1" dirty="0" smtClean="0">
                <a:solidFill>
                  <a:srgbClr val="000000"/>
                </a:solidFill>
                <a:latin typeface="Calibri" pitchFamily="34" charset="0"/>
              </a:rPr>
              <a:t> </a:t>
            </a:r>
            <a:r>
              <a:rPr lang="tr-TR" sz="1800" b="1" dirty="0" smtClean="0">
                <a:solidFill>
                  <a:srgbClr val="000000"/>
                </a:solidFill>
                <a:latin typeface="Calibri" pitchFamily="34" charset="0"/>
              </a:rPr>
              <a:t>KATEGORİSİNİN STANDARTLARINI BELİRLEMEYE YÖNELİK ÇALIŞMALAR YAPIYORUZ. </a:t>
            </a:r>
            <a:endParaRPr lang="ru-RU" sz="1800" b="1" dirty="0" smtClean="0">
              <a:solidFill>
                <a:srgbClr val="000000"/>
              </a:solidFill>
              <a:latin typeface="Calibri" pitchFamily="34" charset="0"/>
            </a:endParaRPr>
          </a:p>
        </p:txBody>
      </p:sp>
      <p:sp>
        <p:nvSpPr>
          <p:cNvPr id="4" name="Rectangle 2"/>
          <p:cNvSpPr txBox="1">
            <a:spLocks noChangeArrowheads="1"/>
          </p:cNvSpPr>
          <p:nvPr/>
        </p:nvSpPr>
        <p:spPr bwMode="auto">
          <a:xfrm>
            <a:off x="3491880" y="573529"/>
            <a:ext cx="5652120" cy="536972"/>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p>
            <a:pPr lvl="0"/>
            <a:r>
              <a:rPr lang="tr-TR" sz="3200" b="1" dirty="0" smtClean="0">
                <a:solidFill>
                  <a:srgbClr val="FF0000"/>
                </a:solidFill>
              </a:rPr>
              <a:t>BİLGİ İŞLEM VE EĞİTİM TEKNOLOJİLERİ</a:t>
            </a:r>
            <a:endParaRPr lang="tr-TR" sz="32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3)">
  <a:themeElements>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ilm Şeridi Düzenleri">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(3)</Template>
  <TotalTime>579</TotalTime>
  <Words>1126</Words>
  <Application>Microsoft Office PowerPoint</Application>
  <PresentationFormat>Ekran Gösterisi (16:9)</PresentationFormat>
  <Paragraphs>415</Paragraphs>
  <Slides>82</Slides>
  <Notes>25</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82</vt:i4>
      </vt:variant>
    </vt:vector>
  </HeadingPairs>
  <TitlesOfParts>
    <vt:vector size="85" baseType="lpstr">
      <vt:lpstr>powerpoint-template (3)</vt:lpstr>
      <vt:lpstr>Film Şeridi Düzenleri</vt:lpstr>
      <vt:lpstr>Acrobat Document</vt:lpstr>
      <vt:lpstr>Slayt 1</vt:lpstr>
      <vt:lpstr>Slayt 2</vt:lpstr>
      <vt:lpstr>ViZYONU</vt:lpstr>
      <vt:lpstr>Slayt 4</vt:lpstr>
      <vt:lpstr>“ EĞİTİM-ÖĞRETİM MESELESİ ÖZÜNDE BİR İNSAN MESELESİDİR. EĞİTİM İŞİ ERTELENEMEZ . GENÇLER UNUTMAYIN, GELECEĞİN ALPASLAN’LARI FATİH’LERİ OLMAYA  HAZIR OLUN. ”   23 EKİM 2018 RECEP TAYYİP ERDOĞAN TÜRKİYE CUMHURBAŞKANI</vt:lpstr>
      <vt:lpstr>“EĞİTİM BİR MİLLET, BİR ÜLKE ÖDEVİDİR. O YÜZDEN HEPİMİZ SORUMLUYUZ VE HEPİNİZİN DESTEĞİNE İHTİYACIMIZ VAR. DÜNYAYA ANLATACAK ÇOK ŞEYİMİZ VAR. ÇOK YOL ALDIK AMA DÜNYA 4. BÜYÜK KIRILMAYA GİDERKEN DAHA ÇOK YOLUMUZ VAR.” 23 EKİM 2018 ZİYA SELÇUK MİLLİ EĞİTİM BAKANI</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ÖĞRETMENİYLE GÜZEL İSTANBUL </vt:lpstr>
      <vt:lpstr>ÖĞRETMENİYLE GÜZEL İSTANBUL </vt:lpstr>
      <vt:lpstr>OKULUMDA BİR SES İKİ HAREKET</vt:lpstr>
      <vt:lpstr>“ FARKLILIKLARIMIZLA YAŞIYORUZ, ENGELLERİ BİRLİKTE AŞIYORUZ”   </vt:lpstr>
      <vt:lpstr>Slayt 36</vt:lpstr>
      <vt:lpstr>İSTANBUL’U OKUYORUM </vt:lpstr>
      <vt:lpstr>İSTANBUL’U OKUYORUM </vt:lpstr>
      <vt:lpstr> </vt:lpstr>
      <vt:lpstr>KURUMSAL İŞBİRLİKLERİYLE  İSTANBUL VİZYONU</vt:lpstr>
      <vt:lpstr>Slayt 41</vt:lpstr>
      <vt:lpstr>FUAT SEZGİN’İN İZİNDE PROJESİ</vt:lpstr>
      <vt:lpstr>FUAT SEZGİN’İN İZİNDE PROJESİ</vt:lpstr>
      <vt:lpstr>Slayt 44</vt:lpstr>
      <vt:lpstr>Öğretmenler Arası Yenilikçi Öğretim Materyalleri Ulusal Tasarım Yarışması</vt:lpstr>
      <vt:lpstr>Slayt 46</vt:lpstr>
      <vt:lpstr>Slayt 47</vt:lpstr>
      <vt:lpstr>Slayt 48</vt:lpstr>
      <vt:lpstr>Slayt 49</vt:lpstr>
      <vt:lpstr>Slayt 50</vt:lpstr>
      <vt:lpstr>Slayt 51</vt:lpstr>
      <vt:lpstr>BİR HARF BİN İSTANBUL</vt:lpstr>
      <vt:lpstr>BİR HARF BİN İSTANBUL</vt:lpstr>
      <vt:lpstr>BİR HARF BİN İSTANBUL</vt:lpstr>
      <vt:lpstr>Slayt 55</vt:lpstr>
      <vt:lpstr>Slayt 56</vt:lpstr>
      <vt:lpstr>Slayt 57</vt:lpstr>
      <vt:lpstr>İSTANBUL ÖĞRETMEN AKADEMİLERİ</vt:lpstr>
      <vt:lpstr>İSTANBUL ÖĞRETMEN AKADEMİLERİ</vt:lpstr>
      <vt:lpstr>İSTANBUL ÖĞRETMEN AKADEMİLERİ</vt:lpstr>
      <vt:lpstr>Slayt 61</vt:lpstr>
      <vt:lpstr>Eğitimde İyi Örneklerden  Özgün Uygulamalara</vt:lpstr>
      <vt:lpstr>Eğitimde İyi Örneklerden  Özgün Uygulamalara</vt:lpstr>
      <vt:lpstr>GELECEĞİM OKULDA </vt:lpstr>
      <vt:lpstr>PROJENİN AMACI </vt:lpstr>
      <vt:lpstr>PROJENİN AMACI </vt:lpstr>
      <vt:lpstr>Slayt 67</vt:lpstr>
      <vt:lpstr>UMUDUM ÖĞRETMENİM</vt:lpstr>
      <vt:lpstr>Slayt 69</vt:lpstr>
      <vt:lpstr>TEMEL FİKİRLERDEN TEMEL BİLİMLERE «Bilim Olimpiyatları» </vt:lpstr>
      <vt:lpstr>Slayt 71</vt:lpstr>
      <vt:lpstr>OKUL DERGİLERİ</vt:lpstr>
      <vt:lpstr>OKUL DERGİLERİ</vt:lpstr>
      <vt:lpstr>MEKTEP İSTANBUL</vt:lpstr>
      <vt:lpstr>SAĞLIKLI GELECEK İÇİN HİJYENİK OKULLAR </vt:lpstr>
      <vt:lpstr>Slayt 76</vt:lpstr>
      <vt:lpstr>Öğrenci Liderlerimiz  Şehrimizin Öncüleriyle Buluşuyor</vt:lpstr>
      <vt:lpstr>Öğrenci Liderlerimiz  Şehrimizin Öncüleriyle Buluşuyor</vt:lpstr>
      <vt:lpstr>Slayt 79</vt:lpstr>
      <vt:lpstr>Slayt 80</vt:lpstr>
      <vt:lpstr>Slayt 81</vt:lpstr>
      <vt:lpstr>Slayt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Buro</dc:creator>
  <cp:lastModifiedBy>Mymemur</cp:lastModifiedBy>
  <cp:revision>231</cp:revision>
  <dcterms:created xsi:type="dcterms:W3CDTF">2016-06-28T05:52:21Z</dcterms:created>
  <dcterms:modified xsi:type="dcterms:W3CDTF">2018-12-05T13:18:34Z</dcterms:modified>
</cp:coreProperties>
</file>